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329" r:id="rId10"/>
    <p:sldId id="330" r:id="rId11"/>
    <p:sldId id="269" r:id="rId12"/>
    <p:sldId id="331" r:id="rId13"/>
    <p:sldId id="332" r:id="rId14"/>
    <p:sldId id="333" r:id="rId15"/>
    <p:sldId id="323" r:id="rId16"/>
    <p:sldId id="310" r:id="rId17"/>
    <p:sldId id="334" r:id="rId18"/>
    <p:sldId id="335" r:id="rId19"/>
    <p:sldId id="336" r:id="rId20"/>
    <p:sldId id="337" r:id="rId21"/>
    <p:sldId id="338" r:id="rId22"/>
    <p:sldId id="339" r:id="rId23"/>
    <p:sldId id="340" r:id="rId24"/>
    <p:sldId id="437" r:id="rId25"/>
    <p:sldId id="438" r:id="rId26"/>
    <p:sldId id="439" r:id="rId27"/>
    <p:sldId id="440" r:id="rId28"/>
    <p:sldId id="441" r:id="rId29"/>
    <p:sldId id="442" r:id="rId30"/>
    <p:sldId id="444" r:id="rId31"/>
    <p:sldId id="445" r:id="rId32"/>
    <p:sldId id="446" r:id="rId33"/>
    <p:sldId id="341" r:id="rId34"/>
    <p:sldId id="405" r:id="rId35"/>
    <p:sldId id="406" r:id="rId36"/>
    <p:sldId id="407" r:id="rId37"/>
    <p:sldId id="408" r:id="rId38"/>
    <p:sldId id="435" r:id="rId39"/>
    <p:sldId id="436" r:id="rId40"/>
    <p:sldId id="409" r:id="rId41"/>
    <p:sldId id="410" r:id="rId42"/>
    <p:sldId id="430" r:id="rId43"/>
    <p:sldId id="431" r:id="rId44"/>
    <p:sldId id="411" r:id="rId45"/>
    <p:sldId id="412" r:id="rId46"/>
    <p:sldId id="413" r:id="rId47"/>
    <p:sldId id="414" r:id="rId48"/>
    <p:sldId id="415" r:id="rId49"/>
    <p:sldId id="416" r:id="rId50"/>
    <p:sldId id="417" r:id="rId51"/>
    <p:sldId id="418" r:id="rId52"/>
    <p:sldId id="419" r:id="rId53"/>
    <p:sldId id="420" r:id="rId54"/>
    <p:sldId id="421" r:id="rId55"/>
    <p:sldId id="422" r:id="rId56"/>
    <p:sldId id="423" r:id="rId57"/>
    <p:sldId id="424" r:id="rId58"/>
    <p:sldId id="425" r:id="rId59"/>
    <p:sldId id="432" r:id="rId60"/>
    <p:sldId id="433" r:id="rId61"/>
    <p:sldId id="447" r:id="rId62"/>
    <p:sldId id="434" r:id="rId63"/>
    <p:sldId id="448" r:id="rId64"/>
    <p:sldId id="449" r:id="rId65"/>
    <p:sldId id="450" r:id="rId66"/>
    <p:sldId id="451" r:id="rId67"/>
    <p:sldId id="452" r:id="rId68"/>
    <p:sldId id="426" r:id="rId69"/>
    <p:sldId id="427" r:id="rId70"/>
    <p:sldId id="428" r:id="rId71"/>
    <p:sldId id="429" r:id="rId72"/>
    <p:sldId id="296" r:id="rId73"/>
    <p:sldId id="297" r:id="rId74"/>
    <p:sldId id="298" r:id="rId75"/>
    <p:sldId id="299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5" autoAdjust="0"/>
    <p:restoredTop sz="94558" autoAdjust="0"/>
  </p:normalViewPr>
  <p:slideViewPr>
    <p:cSldViewPr snapToGrid="0" snapToObjects="1">
      <p:cViewPr>
        <p:scale>
          <a:sx n="123" d="100"/>
          <a:sy n="123" d="100"/>
        </p:scale>
        <p:origin x="112" y="-416"/>
      </p:cViewPr>
      <p:guideLst/>
    </p:cSldViewPr>
  </p:slideViewPr>
  <p:outlineViewPr>
    <p:cViewPr>
      <p:scale>
        <a:sx n="33" d="100"/>
        <a:sy n="33" d="100"/>
      </p:scale>
      <p:origin x="0" y="-841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1:42:12.0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20503 11687 24575,'-54'0'0,"12"0"0,6 0 0,0 0 0,-18 0 0,6 0 0,3 0 0,26 0 0,-6 0 0,6 0 0,-1 0 0,-9 0 0,10 0 0,-3 0 0,2 0 0,6 0 0,-12 0 0,12 0 0,-7 0 0,6 0 0,-1 0 0,3 0 0,1 0 0,1 0 0,1 0 0,-6 0 0,0 0 0,-2 0 0,0 0 0,4 0 0,-4 0 0,5 0 0,-9 0 0,-5 0 0,2 0 0,-3 0 0,9 0 0,9 0 0,-11 0 0,15 0 0,-11 0 0,5 0 0,-7 0 0,-2 0 0,4 0 0,5 0 0,3 0 0,3 0 0,-2 0 0,1 0 0,2 0 0,0 0 0,4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1:42:23.2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20546 12742 24575,'-41'0'0,"-5"0"0,-1 0 0,0 0 0,-6 0 0,-2 0 0,-7 0 0,6 0 0,0 0 0,-5-1 0,16 0 0,3 0 0,-1-4 0,14 1 0,-8-2 0,17 2 0,-19-2 0,15 4 0,-15-1 0,0 3 0,-20-3 0,19 2 0,-9-2 0,44 3 0,-7 0 0,7 0 0,2 0 0,1 0 0</inkml:trace>
  <inkml:trace contextRef="#ctx0" brushRef="#br0" timeOffset="7269">21619 14760 24575,'-16'0'0,"-21"0"0,2 0 0,-4 0 0,-13 0 0,-5 0 0,9 1 0,-3 0 0,2 1 0,-9 1 0,-1 2 0,12 0 0,-2 0 0,4 1 0,-1 1 0,1 2 0,-6 1 0,0 0 0,7-2 0,0-2 0,-6 0 0,3-1 0,-10 1 0,15-5 0,6-2 0,20 1 0,-21 0 0,-14 0 0,5 0 0,13 0 0,-2 0 0,-17 0 0,-9 0 0,4 0 0,4 0 0,2 0 0,-4 1 0,-2 0 0,9 1 0,-1 0 0,5 0 0,7 1 0,1-1 0,-12 2 0,9 0 0,24-2 0,3-1 0,8-1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1:42:44.7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21856 17821 24575,'-55'0'0,"13"0"0,-8 0 0,-7 0 0,8 0 0,-7 0 0,-3 0 0,-2 0 0,2 0 0,3 0 0,0 0 0,3 1 0,1-1 0,-1 1 0,-3-1-490,-3 1 1,-5 0 0,-2 0 0,2 0 0,4 1-1,8 0 490,-2 0 0,7 1 0,3 0 0,-12 1 0,3 0 318,7-2 0,5 0-318,-3-2 550,11 0-550,13 0 0,-26-2 0,11 0 0,-6-1 0,-15-1 0,-9 1 0,3 0 0,15 1 0,2 0 0,-3 0 502,-15-1 0,-3 1 0,5 1-502,-7 1 0,7 0 122,15-2 0,3 1-122,3-1 0,2-1 0,-9-7 0,25-4 0,-4-4 0,6-2 0,2-3 0,2-3 0,2-3 0,-2-8 0,-1-4 0,-10-17 0,6 15 0,5 11 0,-1 1 0,-8-10 0,-3-6 0,-3 0 0,12 17 0,2-14 0,21 12 0,34-16 0,0 18 0,10 1 0,-3 6 0,8 0 0,1 1 0,-3 1 0,-1 0 0,-3 2 0,3 0-128,0 1 1,4 0 0,-1 2 0,-6 4 127,10 4 0,-4 4 0,8 1 0,5 1 0,-16 2 0,5 0 0,2 1 0,1 2 0,5 2 0,1 2 0,2 1 0,3-1 0,-14-2 0,4 0 0,0-1 0,1 0 0,-2 1 0,-2 0 0,1 1 0,-2 0 0,-1 1 0,-1-1 0,-1-1 0,6 1 0,-1-2 0,-3 0 0,-7-1 0,0-3 0,-2 0 0,11 0 0,7 0 0,-9 0 0,-17-1 0,1 0 0,11-1 0,10-1 0,0 0 0,-7 0 0,1-2 0,-4 1 0,5-3 0,1 0 0,2 4 0,-6 0 509,-12 1-509,-4 0 0,-3 2 0,-13 0 0,1 1 0,2 22 0,-8-6 0,8 28 0,-9-13 0,2 17 0,-5-14 0,2 16 0,-4-8 0,-3-8 0,-2 4 0,-3 8 0,-4 0 0,-4-3 0,-4 0 0,-4 2 0,-4-4 0,-3-12 0,-2-1 0,-7 8 0,0 0 0,10-11 0,1 0 0,-4 5 0,2-1 0,-1 0 0,2-5 0,-1-5 0,0-3 0,-3-2 0,-2-2 0,-4-2 0,-4 0 0,-1-3 0,-15 1 0,27-5 0,-4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1:43:19.7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3981 15852 24575,'-52'0'0,"0"0"0,3 2 0,-7 1 0,-1 1 0,4 0 0,1-2 0,4 1 0,-3-1 0,0 2 0,-2 0 0,0 0 0,5-2 0,-21 1 0,10-1 0,-5-2 0,15 0 0,2 0 0,-2 0 0,-7 0 0,-4-2 0,17-1 0,-10-1 0,22 0 0,2 3 0,12-2 0,3 0 0,10-6 0,3 4 0,-2-1 0,2 5 0,-1 1 0</inkml:trace>
  <inkml:trace contextRef="#ctx0" brushRef="#br0" timeOffset="1990">6630 16051 24575,'-33'0'0,"-18"-3"0,-2 2 0,6-2 0,12 3 0,18 0 0,-7 0 0,11 0 0,-3 0 0,11 0 0,0 0 0,-2 0 0,2 0 0,-1 0 0,0 0 0,1 0 0,1 0 0,1 0 0,2 0 0</inkml:trace>
  <inkml:trace contextRef="#ctx0" brushRef="#br0" timeOffset="8320">7980 15964 24575,'-24'0'0,"3"0"0,8 0 0,2 0 0,8 0 0,-2 0 0,0 0 0,-2 0 0,-2 0 0,-2 0 0,-2 0 0,-2 0 0,-4 0 0,5 0 0,-4 0 0,8 0 0,-1 0 0,5 0 0,2 0 0</inkml:trace>
  <inkml:trace contextRef="#ctx0" brushRef="#br0" timeOffset="12288">11463 15937 24575,'-20'0'0,"-7"0"0,4 0 0,-19 0 0,21 0 0,-17 0 0,17 0 0,3 0 0,4 0 0,11 0 0,-4 0 0,3 0 0,-4 0 0,3 0 0,-2 0 0,3 0 0,0 0 0,1-1 0,2-2 0,0-3 0,1 3 0,0-2 0</inkml:trace>
  <inkml:trace contextRef="#ctx0" brushRef="#br0" timeOffset="19399">9571 16062 24575,'-49'3'0,"-4"0"0,14-3 0,-5 0 0,10 0 0,8 0 0,16 0 0,1-4 0,4-1 0,-1-4 0,0 2 0,1 1 0,2 2 0,2 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1:50:40.4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21788 3178 24575,'-61'0'0,"7"0"0,-5 0 0,2 0 0,-2 0 0,2 0 0,-5 0 0,-1 0 0,10 1 0,-1 0 0,0 0 0,2 1 0,-4-1 0,2 1 0,-6 0 0,1 0 0,-6 0 0,-2 0 0,2 0 0,7 0 0,1 0 0,6-1 0,-3 1 0,-3-1 0,-6 1 0,3-1 0,8-1 0,5-1 0,5-1 0,-7-2 0,-2-1 0,-11-3 0,-7 0-384,22 4 1,-3-1 0,-3 1 0,-4 0 383,3 1 0,-5 0 0,-3 1 0,1 0 0,1 0 0,5 1 0,-4-1 0,5 0 0,0 1 0,-4 0 74,-2 0 1,-5 0-1,0 1 1,6 0-1,14 0-74,-16 0 0,25 0 0,4 0 0,-1-1 0,-3 0 0,-6 0 0,1 0 0,-4 0 0,-3 0 0,0 0 0,-4 1 0,-1-1 0,4 0 0,-2 1 0,3-1 0,-2 1 0,-11 0 0,-1 0 0,6 1 0,9 0 0,4 1 0,-12 2 0,3 0 0,-3 1 290,14 1 0,35-6 0,3 0 1</inkml:trace>
  <inkml:trace contextRef="#ctx0" brushRef="#br0" timeOffset="12663">4872 5377 24575,'-50'0'0,"0"0"0,6 1 0,-3 0 0,2 1 0,-14-2 0,1 0 0,-1 1 0,2-1 0,14-4 0,5-1 0,-12-9 0,18 3 0,0 0 0,19 7 0,0 1 0,5 2 0,6 1 0,59 0 0,-13 3 0,-3-1 0,4 0 0,-1 2 0,-1 2 0,22 3 0,-30-5 0,-3 0 0,5 4 0,-27-2 0,-5-1 0,-2 0 0,-3-2 0,0 1 0,0 1 0,0-1 0,-3-1 0,-7-2 0,-23-1 0,-5-7 0,-5-4 0,-2 0 0,-1-1 0,-12-6 0,0-3 0,5 2 0,4 1 0,16 7 0,2 1 0,-18-4 0,43 17 0,26 5 0,20 6 0,4 0 0,-11-3 0,0-1 0,22 9 0,-5-2 0,-1 0 0,2 1 0,-15-6 0,-5-1 0,-14-6 0,-7-3 0,-4-1 0,-3 0 0</inkml:trace>
  <inkml:trace contextRef="#ctx0" brushRef="#br0" timeOffset="15137">4778 7029 24575,'-19'0'0,"-30"0"0,10 0 0,-4 0 0,-12 0 0,-3 0 0,-3 1 0,-1 0 0,-4 0 0,0 0 0,10 1 0,3-1 0,13 0 0,3 0 0,-13-1 0,44 0 0,32 0 0,7 0 0,-1 0 0,3 0 0,23 0 0,7 0 0,-30 0 0,0 0 0,-1 1 0,0 0 0,32 4 0,-7 4 0,-10 0 0,-12 0 0,-11-3 0,-7-3 0,-6-2 0,-3-1 0,-4 0 0,-2 0 0,-1 0 0,-1 0 0,1 0 0,-2 0 0,1 0 0</inkml:trace>
  <inkml:trace contextRef="#ctx0" brushRef="#br0" timeOffset="18930">2911 6906 24575,'-61'-2'0,"21"-1"0,-2-2 0,-6-6 0,-1-2 0,-10-3 0,0-3 0,5 2 0,0-3 0,7-2 0,-2-2 0,7 1 0,13 6 0,1 0 0,-21-14 0,6-2 0,14-9 0,9 12 0,0-11 0,12 11 0,-14-16 0,3 10 0,-1 1 0,-11-15 0,8 17 0,1 2 0,-2-2 0,4 3 0,0-2 0,13-3 0,6 0 0,20-14 0,31 8 0,0 12 0,0 13 0,2 5 0,6 4 0,-5 3 0,3 1 0,-9 2 0,-2 2 0,-3 0 0,0 1 0,8 0 0,1 6 0,-3 11 0,-1 5 0,-4-4 0,0 5 0,1 7 0,1 5 0,-4-2 0,-2 1 0,-3 0 0,11 10 0,-2 0 0,-11-13 0,-2-2 0,-3 0 0,0-1 0,-3-3 0,-1 1 0,-5 10 0,-4 0 0,-1 9 0,-9-9 0,-3 0 0,-3 9 0,0 7 0,0-9 0,0 3 0,-3-20 0,-34 3 0,-17-17 0,-6-5 0,19-3 0,0 0 0,-26 5 0,7-1 0,29-4 0,5-1 0,19-4 0,3-1 0</inkml:trace>
  <inkml:trace contextRef="#ctx0" brushRef="#br0" timeOffset="26800">4892 10119 24575,'-54'0'0,"-2"0"0,-2 0 0,19 0 0,0 0 0,-28 0 0,2 0 0,12 0 0,-5 0 0,34 1 0,28 0 0,33 1 0,7-1 0,-5-1 0,2 0 0,15 0 0,-10 0 0,-2 0 0,4 0 0,9 0 0,-36 0 0,7 0 0,-14 0 0,3 0 0,-11 0 0,0 0 0,-2 0 0,0 0 0,-2 0 0,-1 0 0</inkml:trace>
  <inkml:trace contextRef="#ctx0" brushRef="#br0" timeOffset="28802">6021 11659 24575,'-60'0'0,"-1"0"0,18 0 0,0 0 0,-20 0 0,-1 0 0,24 0 0,3 0 0,-4 0 0,3 0 0,-13 0 0,48 0 0,19 0 0,13 0 0,23 0 0,-10 0 0,0 0 0,8 0 0,-9 0 0,-2 1 0,-10 2 0,6 1 0,-15 2 0,-1-1 0,-9 0 0,0-1 0,-3-2 0,-4 0 0,-2-2 0</inkml:trace>
  <inkml:trace contextRef="#ctx0" brushRef="#br0" timeOffset="32709">2943 11379 24575,'-39'0'0,"4"0"0,-1 0 0,-20 0 0,20 0 0,4 0 0,7 3 0,10 6 0,10-3 0,-2 6 0,6-9 0,-1 5 0,2-2 0,0 0 0,-1-1 0,-1-4 0,-2-1 0,0 0 0,-6 0 0,-23 0 0,-5 0 0,-24-1 0,3-1 0,1 0 0,7-1 0,3-1 0,20-2 0,3-6 0,19 0 0,-1-9 0,-20-25 0,6 17 0,-2-1 0,-2 1 0,-1 1 0,0 2 0,1 4 0,-6 2 0,5 6 0,6 2 0,2 1 0,2-2 0,7 3 0,-1-4 0,4-1 0,1-2 0,-1-8 0,5-11 0,-1 1 0,1-8 0,4 8 0,1 10 0,6-5 0,1 11 0,4-5 0,-3 6 0,10-15 0,8 4 0,-1 0 0,2 15 0,6 6 0,6 8 0,1 6 0,10 4 0,2 5 0,-8 0 0,1 1 0,-4 2 0,2 4 0,1 2 0,3 0 0,4 2 0,-5-2 0,-12-5 0,0 1 0,1 0 0,2 1 0,-3 2 0,0 8 0,-5 0 0,-7-7 0,-1 2 0,10 12 0,-3 0 0,-2 2 0,7 9 0,-14-10 0,-4-6 0,-5 4 0,-8 3 0,-4-9 0,-2 6 0,0-13 0,-3 3 0,-2-11 0,-9 6 0,-8-12 0,3-1 0,-7-1 0,7-5 0,5 1 0,1-3 0,8-1 0,4 0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1:51:32.4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2979 7025 24575,'-24'0'0,"-16"0"0,-7-2 0,-12-1 0,5-1 0,7 1 0,-3 0-444,-4-2 0,-10-1 1,0-1-1,8 1 444,0-2 0,2 0 0,2 2 0,-2-1 0,4 1 0,1 0 0,5-3 287,-2-1 0,9-9-287,19-22 0,8-6 0,3 14 0,4-2 0,5-10 0,4-6 0,1 4 0,4 0 0,1 3 0,-1-6 0,-1-2 0,3-8 0,-1 4 293,2-8-293,-3 15 0,2 0 0,6 11 0,2 3 0,-3 7 0,2 2 454,8-2 0,4 7-454,1 12 0,5 6 0,20 2 0,8 0 0,-3-7 0,5-2 0,-3 0 0,-12 4 0,-2 1 0,2-2 0,14-6 0,1-3 0,-9 2 0,-20 5 0,-5 0 0,7 0 0,-3 2 0,4 3 0,-12 21 0,3 32 0,-18-5 0,-3 7 0,-1-9 0,0 3 0,-2 1 0,0 2 0,-2 2 0,-1 2 0,-2-1 0,0 3 0,-1 1 0,-1-2 0,-3 10 0,-2-1 0,-1-1 0,0-4 0,-1-1 0,-2-4 0,-5 7 0,-7-11 0,-25-5 0,22-22 0,-6 1 0</inkml:trace>
  <inkml:trace contextRef="#ctx0" brushRef="#br0" timeOffset="3069">3004 11582 24575,'-24'0'0,"-33"0"0,0 0 0,-6 0 0,5 0 0,-4 0 0,14 0 0,-6 0 0,0 0 0,7-1 0,-7-1 0,2-2 0,0-2 0,-4-3 0,9-1 0,-13-15 0,17 0 0,3 0 0,4-3 0,-14-9 0,27 14 0,4 0 0,9-1 0,6-10 0,5-5 0,10-21 0,-5 16 0,4-2 0,11 2 0,6 3 0,2 6 0,5 1 0,11-8 0,3 3 0,-9 9 0,0 5 0,-1 7 0,0 4 0,0 2 0,-1 3 0,19-2 0,-11 2 0,3 0 0,1 2 0,-1 1 0,-11 1 0,1 1 0,23-1 0,-5 2 0,-18 7 0,21 9 0,-42 13 0,-1 13 0,-1 8 0,-4-6 0,1 3 0,0-2 0,1 1 0,-1 1 0,0 0 0,0-6 0,-1-3 0,7 15 0,-8-14 0,5 5 0,-8-19 0,0 4 0,-1-4 0,-3-1 0,-1 2 0,-1 9 0,-2-9 0,-4 4 0,-10-6 0,5-10 0,-6 0 0,11-8 0,3-3 0,-1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1:51:58.8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9534 8439 24575,'-10'3'0,"-50"0"0,26-3 0,-21 0 0,-2 0 0,9 0 0,4 0 0,1 0 0,1 0 0,-7-3 0,27-1 0,6-2 0,14 2 0,-55-2 0,-9-1 0,8 3 0,-3-1 0,0-2 0,3 1 0,13 2 0,0 1 0,-9 0 0,4 0 0,-5 3 0,-2 0 0,22 0 0,1-3 0,7 0 0,-3-2 0,2-5 0,6 5 0,-17-6 0,-5 0 0,5 1 0,5 2 0,0 0 0,1 2 0,-16-4 0,35 8 0,-2-2 0,7 3 0,-5-1 0,6 2 0,-9 0 0,9 0 0,-3 0 0,8 0 0,1 0 0</inkml:trace>
  <inkml:trace contextRef="#ctx0" brushRef="#br0" timeOffset="1964">8487 9281 24575,'-35'2'0,"-1"-1"0,-24 5 0,21-3 0,0 2 0,-11 7 0,11-2 0,-1 0 0,-23 3 0,11-2 0,6-7 0,31-4 0,6 0 0,7 0 0</inkml:trace>
  <inkml:trace contextRef="#ctx0" brushRef="#br0" timeOffset="11761">6524 12924 24575,'-33'0'0,"-22"0"0,11 0 0,-7 1 0,-1 0 0,0 2 0,-1 1 0,-2-1 0,5-1 0,-3-1 0,2 0 0,4 0 0,-15 4 0,6-1 0,15-3 0,7-2 0,2 1 0,-4 0 0,-4-3 0,16 2 0,-16-5 0,21 5 0,-11-1 0,10 2 0,4 0 0,6 0 0,40 0 0,16 0 0,19 0 0,-20 0 0,1 0 0,-4 0 0,2 0 0,11 0 0,2 1 0,1 1 0,-2-1 0,-8 1 0,-1 0 0,5 0 0,1 1 0,-7 0 0,-2-1 0,-9 1 0,-1-1 0,2 1 0,-4 1 0,-3 2 0,-7-2 0,-2 0 0,-14-4 0,2 0 0,-6 0 0,1 0 0</inkml:trace>
  <inkml:trace contextRef="#ctx0" brushRef="#br0" timeOffset="13481">6566 12016 24575,'-44'-2'0,"-1"0"0,0 1 0,-3-1 0,-2 1 0,4 0 0,-11 1 0,4 0 0,9 0 0,1 0 0,-6 0 0,4 0 0,4 0 0,0 0 0,11 0 0,13 0 0,4 0 0,8 0 0,2 0 0,29 0 0,-9 0 0,27 0 0,-8 0 0,13 11 0,3-2 0,6 9 0,-13-5 0,-7-2 0,-6-1 0,0 0 0,-11-4 0,-1 2 0,-13-6 0,-5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1:52:38.6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7285 5611 24575,'-36'0'0,"0"0"0,-22 0 0,13 0 0,-1 0 0,-19 0 0,17 4 0,-1 2 0,8-1 0,0 0 0,-6 2 0,3 0 0,-17 3 0,22-5 0,2-3 0,1 0 0,12-2 0,1 0 0,15 0 0,0 0 0,2 0 0,0 0 0,1 0 0,5 0 0,5 0 0,13 0 0,-2-4 0,35-18 0,-23 9 0,13-4 0,3 1 0,2 8 0,-8 2 0,0 1 0,17 3 0,-15 2 0,5 0 0,-13 0 0,-5 0 0,3 0 0,-16 0 0,-1 0 0,-3 0 0,-1 0 0,2 0 0,2 0 0,0 0 0,2 0 0,-3 0 0,18 0 0,-18 0 0,11 0 0,-18 0 0,1 0 0,6 0 0,-4 0 0,12 0 0,-8 0 0,2 0 0,-6 0 0,-7 0 0,1 0 0</inkml:trace>
  <inkml:trace contextRef="#ctx0" brushRef="#br0" timeOffset="6148">10022 13727 24575,'-38'0'0,"0"0"0,-12-3 0,-2-1 0,12 3 0,0 0 0,-11-2 0,3 0 0,5 3 0,4 0 0,7 0 0,19 0 0,-4 0 0,8 0 0,1 0 0,4 0 0,2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1:52:38.6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7285 5611 24575,'-36'0'0,"0"0"0,-22 0 0,13 0 0,-1 0 0,-19 0 0,17 4 0,-1 2 0,8-1 0,0 0 0,-6 2 0,3 0 0,-17 3 0,22-5 0,2-3 0,1 0 0,12-2 0,1 0 0,15 0 0,0 0 0,2 0 0,0 0 0,1 0 0,5 0 0,5 0 0,13 0 0,-2-4 0,35-18 0,-23 9 0,13-4 0,3 1 0,2 8 0,-8 2 0,0 1 0,17 3 0,-15 2 0,5 0 0,-13 0 0,-5 0 0,3 0 0,-16 0 0,-1 0 0,-3 0 0,-1 0 0,2 0 0,2 0 0,0 0 0,2 0 0,-3 0 0,18 0 0,-18 0 0,11 0 0,-18 0 0,1 0 0,6 0 0,-4 0 0,12 0 0,-8 0 0,2 0 0,-6 0 0,-7 0 0,1 0 0</inkml:trace>
  <inkml:trace contextRef="#ctx0" brushRef="#br0" timeOffset="6148">10022 13727 24575,'-38'0'0,"0"0"0,-12-3 0,-2-1 0,12 3 0,0 0 0,-11-2 0,3 0 0,5 3 0,4 0 0,7 0 0,19 0 0,-4 0 0,8 0 0,1 0 0,4 0 0,2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4D7DF-C8D0-2146-9B58-74004DBBA9E2}" type="datetimeFigureOut">
              <a:rPr lang="en-US" smtClean="0"/>
              <a:t>12/6/22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25412D-641D-F245-971F-AD79AC93A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062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5412D-641D-F245-971F-AD79AC93A5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99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56602" indent="-205146" defTabSz="410291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666893" indent="-205146" defTabSz="410291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077185" indent="-205146" defTabSz="410291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487476" indent="-205146" defTabSz="410291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CF69C5F-8E7C-4588-BC17-D891A4572292}" type="slidenum">
              <a:rPr lang="en-US" altLang="en-US" sz="130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 sz="1300"/>
          </a:p>
        </p:txBody>
      </p:sp>
      <p:sp>
        <p:nvSpPr>
          <p:cNvPr id="102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114511"/>
          </a:xfrm>
          <a:noFill/>
          <a:extLs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4017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56602" indent="-205146" defTabSz="410291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666893" indent="-205146" defTabSz="410291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077185" indent="-205146" defTabSz="410291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487476" indent="-205146" defTabSz="410291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CF69C5F-8E7C-4588-BC17-D891A4572292}" type="slidenum">
              <a:rPr lang="en-US" altLang="en-US" sz="130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 sz="1300"/>
          </a:p>
        </p:txBody>
      </p:sp>
      <p:sp>
        <p:nvSpPr>
          <p:cNvPr id="102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114511"/>
          </a:xfrm>
          <a:noFill/>
          <a:extLs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34155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CF69C5F-8E7C-4588-BC17-D891A4572292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en-US" sz="1400"/>
          </a:p>
        </p:txBody>
      </p:sp>
      <p:sp>
        <p:nvSpPr>
          <p:cNvPr id="102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5892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CF69C5F-8E7C-4588-BC17-D891A4572292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en-US" sz="1400"/>
          </a:p>
        </p:txBody>
      </p:sp>
      <p:sp>
        <p:nvSpPr>
          <p:cNvPr id="102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1812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5412D-641D-F245-971F-AD79AC93A53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645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12/6/22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453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26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799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640" y="273629"/>
            <a:ext cx="10967040" cy="11420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A1ABE3-F97C-4D65-8493-B207B2D989F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1526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005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85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765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12/6/22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82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12/6/22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7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12/6/22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796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334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798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12/6/22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4927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  <p:sldLayoutId id="2147483672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oleObject" Target="../embeddings/oleObject5.bin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customXml" Target="../ink/ink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Glasses on top of a book">
            <a:extLst>
              <a:ext uri="{FF2B5EF4-FFF2-40B4-BE49-F238E27FC236}">
                <a16:creationId xmlns:a16="http://schemas.microsoft.com/office/drawing/2014/main" id="{B6581F90-E371-4365-9551-4E2B780E09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4101" r="-1" b="971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22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23" name="Oval 13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14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15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A3D743-60C2-9744-B92B-82846D85C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2606" y="1122363"/>
            <a:ext cx="7063739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Final Exam Review,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Part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620174-DA56-184B-94CE-8329ECB884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2606" y="3602038"/>
            <a:ext cx="7063739" cy="165576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CDA3101</a:t>
            </a:r>
          </a:p>
        </p:txBody>
      </p:sp>
    </p:spTree>
    <p:extLst>
      <p:ext uri="{BB962C8B-B14F-4D97-AF65-F5344CB8AC3E}">
        <p14:creationId xmlns:p14="http://schemas.microsoft.com/office/powerpoint/2010/main" val="52590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78224-B9D5-4526-8A86-162C52C0B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40" y="-1142040"/>
            <a:ext cx="10967040" cy="1142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2 Step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16BA6F-32EA-8546-8959-F4FFEFEDC543}"/>
              </a:ext>
            </a:extLst>
          </p:cNvPr>
          <p:cNvSpPr txBox="1"/>
          <p:nvPr/>
        </p:nvSpPr>
        <p:spPr>
          <a:xfrm>
            <a:off x="548640" y="960120"/>
            <a:ext cx="89003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you need a multiplexor to choose which of 16 inputs, how many control lines do you need?</a:t>
            </a:r>
          </a:p>
          <a:p>
            <a:endParaRPr lang="en-US" dirty="0"/>
          </a:p>
          <a:p>
            <a:r>
              <a:rPr lang="en-US" b="1" dirty="0"/>
              <a:t>The ceiling of log(16) = 4, so you would need 4 control lines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079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39263977-3E5B-744E-ABC0-ED62DBBD22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0571" y="345718"/>
            <a:ext cx="10347214" cy="1144891"/>
          </a:xfrm>
        </p:spPr>
        <p:txBody>
          <a:bodyPr vert="horz" wrap="square" lIns="0" tIns="3527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defTabSz="914406">
              <a:tabLst>
                <a:tab pos="0" algn="l"/>
                <a:tab pos="414772" algn="l"/>
                <a:tab pos="829544" algn="l"/>
                <a:tab pos="1244316" algn="l"/>
                <a:tab pos="1659087" algn="l"/>
                <a:tab pos="2073859" algn="l"/>
                <a:tab pos="2488631" algn="l"/>
                <a:tab pos="2903403" algn="l"/>
                <a:tab pos="3318175" algn="l"/>
                <a:tab pos="3732947" algn="l"/>
                <a:tab pos="4147718" algn="l"/>
                <a:tab pos="4562490" algn="l"/>
                <a:tab pos="4977262" algn="l"/>
                <a:tab pos="5392034" algn="l"/>
                <a:tab pos="5806806" algn="l"/>
                <a:tab pos="6221578" algn="l"/>
                <a:tab pos="6636349" algn="l"/>
                <a:tab pos="7051121" algn="l"/>
                <a:tab pos="7465893" algn="l"/>
                <a:tab pos="7880665" algn="l"/>
                <a:tab pos="8295437" algn="l"/>
              </a:tabLst>
              <a:defRPr/>
            </a:pPr>
            <a:r>
              <a:rPr lang="en-US" altLang="en-US" dirty="0"/>
              <a:t>Decoder</a:t>
            </a:r>
          </a:p>
        </p:txBody>
      </p:sp>
      <p:graphicFrame>
        <p:nvGraphicFramePr>
          <p:cNvPr id="12" name="Object 1024" descr="Please contact instructor for more information on this image.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4130908"/>
              </p:ext>
            </p:extLst>
          </p:nvPr>
        </p:nvGraphicFramePr>
        <p:xfrm>
          <a:off x="6611866" y="1455614"/>
          <a:ext cx="3623561" cy="4904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5544324" imgH="5095238" progId="Paint.Picture">
                  <p:embed/>
                </p:oleObj>
              </mc:Choice>
              <mc:Fallback>
                <p:oleObj name="Bitmap Image" r:id="rId3" imgW="5544324" imgH="5095238" progId="Paint.Picture">
                  <p:embed/>
                  <p:pic>
                    <p:nvPicPr>
                      <p:cNvPr id="12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1866" y="1455614"/>
                        <a:ext cx="3623561" cy="49040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6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2108866" y="889022"/>
            <a:ext cx="7974268" cy="4765461"/>
          </a:xfrm>
        </p:spPr>
        <p:txBody>
          <a:bodyPr vert="horz" lIns="91440" tIns="21397" rIns="0" bIns="0" rtlCol="0" anchor="ctr">
            <a:normAutofit/>
          </a:bodyPr>
          <a:lstStyle/>
          <a:p>
            <a:pPr marL="0" indent="0">
              <a:spcBef>
                <a:spcPts val="838"/>
              </a:spcBef>
              <a:buSzPct val="45000"/>
              <a:buNone/>
              <a:tabLst>
                <a:tab pos="163307" algn="l"/>
                <a:tab pos="249193" algn="l"/>
                <a:tab pos="597579" algn="l"/>
                <a:tab pos="945966" algn="l"/>
                <a:tab pos="1294352" algn="l"/>
                <a:tab pos="1642739" algn="l"/>
                <a:tab pos="1991125" algn="l"/>
                <a:tab pos="2339511" algn="l"/>
                <a:tab pos="2687898" algn="l"/>
                <a:tab pos="3036284" algn="l"/>
                <a:tab pos="3384671" algn="l"/>
                <a:tab pos="3733057" algn="l"/>
                <a:tab pos="4081443" algn="l"/>
                <a:tab pos="4429830" algn="l"/>
                <a:tab pos="4778216" algn="l"/>
                <a:tab pos="5126603" algn="l"/>
                <a:tab pos="5474989" algn="l"/>
                <a:tab pos="5823375" algn="l"/>
                <a:tab pos="6171762" algn="l"/>
                <a:tab pos="6520148" algn="l"/>
                <a:tab pos="6868535" algn="l"/>
              </a:tabLst>
            </a:pPr>
            <a:r>
              <a:rPr lang="en-US" altLang="en-US" sz="2400" b="1" dirty="0">
                <a:solidFill>
                  <a:srgbClr val="C00000"/>
                </a:solidFill>
              </a:rPr>
              <a:t>Decoder circuit</a:t>
            </a:r>
          </a:p>
          <a:p>
            <a:pPr marL="776611" lvl="1" indent="-391935">
              <a:spcBef>
                <a:spcPts val="838"/>
              </a:spcBef>
              <a:buSzPct val="100000"/>
              <a:buFont typeface="+mj-lt"/>
              <a:buAutoNum type="arabicPeriod"/>
              <a:tabLst>
                <a:tab pos="163307" algn="l"/>
                <a:tab pos="249193" algn="l"/>
                <a:tab pos="597579" algn="l"/>
                <a:tab pos="945966" algn="l"/>
                <a:tab pos="1294352" algn="l"/>
                <a:tab pos="1642739" algn="l"/>
                <a:tab pos="1991125" algn="l"/>
                <a:tab pos="2339511" algn="l"/>
                <a:tab pos="2687898" algn="l"/>
                <a:tab pos="3036284" algn="l"/>
                <a:tab pos="3384671" algn="l"/>
                <a:tab pos="3733057" algn="l"/>
                <a:tab pos="4081443" algn="l"/>
                <a:tab pos="4429830" algn="l"/>
                <a:tab pos="4778216" algn="l"/>
                <a:tab pos="5126603" algn="l"/>
                <a:tab pos="5474989" algn="l"/>
                <a:tab pos="5823375" algn="l"/>
                <a:tab pos="6171762" algn="l"/>
                <a:tab pos="6520148" algn="l"/>
                <a:tab pos="6868535" algn="l"/>
              </a:tabLst>
            </a:pPr>
            <a:r>
              <a:rPr lang="en-US" altLang="en-US" sz="2200" b="1" dirty="0"/>
              <a:t>Given </a:t>
            </a:r>
            <a:r>
              <a:rPr lang="en-US" altLang="en-US" sz="2200" i="1" dirty="0"/>
              <a:t>n </a:t>
            </a:r>
            <a:r>
              <a:rPr lang="en-US" altLang="en-US" sz="2200" dirty="0"/>
              <a:t>control lines</a:t>
            </a:r>
          </a:p>
          <a:p>
            <a:pPr marL="776611" lvl="1" indent="-391935">
              <a:spcBef>
                <a:spcPts val="838"/>
              </a:spcBef>
              <a:buSzPct val="100000"/>
              <a:buFont typeface="+mj-lt"/>
              <a:buAutoNum type="arabicPeriod"/>
              <a:tabLst>
                <a:tab pos="163307" algn="l"/>
                <a:tab pos="249193" algn="l"/>
                <a:tab pos="597579" algn="l"/>
                <a:tab pos="945966" algn="l"/>
                <a:tab pos="1294352" algn="l"/>
                <a:tab pos="1642739" algn="l"/>
                <a:tab pos="1991125" algn="l"/>
                <a:tab pos="2339511" algn="l"/>
                <a:tab pos="2687898" algn="l"/>
                <a:tab pos="3036284" algn="l"/>
                <a:tab pos="3384671" algn="l"/>
                <a:tab pos="3733057" algn="l"/>
                <a:tab pos="4081443" algn="l"/>
                <a:tab pos="4429830" algn="l"/>
                <a:tab pos="4778216" algn="l"/>
                <a:tab pos="5126603" algn="l"/>
                <a:tab pos="5474989" algn="l"/>
                <a:tab pos="5823375" algn="l"/>
                <a:tab pos="6171762" algn="l"/>
                <a:tab pos="6520148" algn="l"/>
                <a:tab pos="6868535" algn="l"/>
              </a:tabLst>
            </a:pPr>
            <a:r>
              <a:rPr lang="en-US" altLang="en-US" sz="2200" b="1" dirty="0"/>
              <a:t>Select </a:t>
            </a:r>
            <a:r>
              <a:rPr lang="en-US" altLang="en-US" sz="2200" dirty="0"/>
              <a:t>one of 2</a:t>
            </a:r>
            <a:r>
              <a:rPr lang="en-US" altLang="en-US" sz="2200" i="1" baseline="30000" dirty="0"/>
              <a:t>n</a:t>
            </a:r>
            <a:r>
              <a:rPr lang="en-US" altLang="en-US" sz="2200" baseline="-25000" dirty="0"/>
              <a:t> </a:t>
            </a:r>
            <a:r>
              <a:rPr lang="en-US" altLang="en-US" sz="2200" dirty="0"/>
              <a:t>outputs to activate</a:t>
            </a:r>
          </a:p>
          <a:p>
            <a:pPr marL="384677" lvl="1" indent="0">
              <a:spcBef>
                <a:spcPts val="838"/>
              </a:spcBef>
              <a:buSzPct val="100000"/>
              <a:buNone/>
              <a:tabLst>
                <a:tab pos="163307" algn="l"/>
                <a:tab pos="249193" algn="l"/>
                <a:tab pos="597579" algn="l"/>
                <a:tab pos="945966" algn="l"/>
                <a:tab pos="1294352" algn="l"/>
                <a:tab pos="1642739" algn="l"/>
                <a:tab pos="1991125" algn="l"/>
                <a:tab pos="2339511" algn="l"/>
                <a:tab pos="2687898" algn="l"/>
                <a:tab pos="3036284" algn="l"/>
                <a:tab pos="3384671" algn="l"/>
                <a:tab pos="3733057" algn="l"/>
                <a:tab pos="4081443" algn="l"/>
                <a:tab pos="4429830" algn="l"/>
                <a:tab pos="4778216" algn="l"/>
                <a:tab pos="5126603" algn="l"/>
                <a:tab pos="5474989" algn="l"/>
                <a:tab pos="5823375" algn="l"/>
                <a:tab pos="6171762" algn="l"/>
                <a:tab pos="6520148" algn="l"/>
                <a:tab pos="6868535" algn="l"/>
              </a:tabLst>
            </a:pPr>
            <a:endParaRPr lang="en-US" altLang="en-US" sz="2200" b="1" dirty="0"/>
          </a:p>
          <a:p>
            <a:pPr marL="0" indent="0">
              <a:spcBef>
                <a:spcPts val="838"/>
              </a:spcBef>
              <a:buSzPct val="100000"/>
              <a:buNone/>
              <a:tabLst>
                <a:tab pos="163307" algn="l"/>
                <a:tab pos="249193" algn="l"/>
                <a:tab pos="597579" algn="l"/>
                <a:tab pos="945966" algn="l"/>
                <a:tab pos="1294352" algn="l"/>
                <a:tab pos="1642739" algn="l"/>
                <a:tab pos="1991125" algn="l"/>
                <a:tab pos="2339511" algn="l"/>
                <a:tab pos="2687898" algn="l"/>
                <a:tab pos="3036284" algn="l"/>
                <a:tab pos="3384671" algn="l"/>
                <a:tab pos="3733057" algn="l"/>
                <a:tab pos="4081443" algn="l"/>
                <a:tab pos="4429830" algn="l"/>
                <a:tab pos="4778216" algn="l"/>
                <a:tab pos="5126603" algn="l"/>
                <a:tab pos="5474989" algn="l"/>
                <a:tab pos="5823375" algn="l"/>
                <a:tab pos="6171762" algn="l"/>
                <a:tab pos="6520148" algn="l"/>
                <a:tab pos="6868535" algn="l"/>
              </a:tabLst>
            </a:pPr>
            <a:endParaRPr lang="en-US" altLang="en-US" sz="2200" b="1" i="1" dirty="0"/>
          </a:p>
          <a:p>
            <a:pPr marL="0" indent="0">
              <a:spcBef>
                <a:spcPts val="838"/>
              </a:spcBef>
              <a:buSzPct val="100000"/>
              <a:buNone/>
              <a:tabLst>
                <a:tab pos="163307" algn="l"/>
                <a:tab pos="249193" algn="l"/>
                <a:tab pos="597579" algn="l"/>
                <a:tab pos="945966" algn="l"/>
                <a:tab pos="1294352" algn="l"/>
                <a:tab pos="1642739" algn="l"/>
                <a:tab pos="1991125" algn="l"/>
                <a:tab pos="2339511" algn="l"/>
                <a:tab pos="2687898" algn="l"/>
                <a:tab pos="3036284" algn="l"/>
                <a:tab pos="3384671" algn="l"/>
                <a:tab pos="3733057" algn="l"/>
                <a:tab pos="4081443" algn="l"/>
                <a:tab pos="4429830" algn="l"/>
                <a:tab pos="4778216" algn="l"/>
                <a:tab pos="5126603" algn="l"/>
                <a:tab pos="5474989" algn="l"/>
                <a:tab pos="5823375" algn="l"/>
                <a:tab pos="6171762" algn="l"/>
                <a:tab pos="6520148" algn="l"/>
                <a:tab pos="6868535" algn="l"/>
              </a:tabLst>
            </a:pPr>
            <a:endParaRPr lang="en-US" altLang="en-US" sz="2200" b="1" i="1" dirty="0"/>
          </a:p>
          <a:p>
            <a:pPr marL="0" indent="0">
              <a:spcBef>
                <a:spcPts val="838"/>
              </a:spcBef>
              <a:buSzPct val="100000"/>
              <a:buNone/>
              <a:tabLst>
                <a:tab pos="163307" algn="l"/>
                <a:tab pos="249193" algn="l"/>
                <a:tab pos="597579" algn="l"/>
                <a:tab pos="945966" algn="l"/>
                <a:tab pos="1294352" algn="l"/>
                <a:tab pos="1642739" algn="l"/>
                <a:tab pos="1991125" algn="l"/>
                <a:tab pos="2339511" algn="l"/>
                <a:tab pos="2687898" algn="l"/>
                <a:tab pos="3036284" algn="l"/>
                <a:tab pos="3384671" algn="l"/>
                <a:tab pos="3733057" algn="l"/>
                <a:tab pos="4081443" algn="l"/>
                <a:tab pos="4429830" algn="l"/>
                <a:tab pos="4778216" algn="l"/>
                <a:tab pos="5126603" algn="l"/>
                <a:tab pos="5474989" algn="l"/>
                <a:tab pos="5823375" algn="l"/>
                <a:tab pos="6171762" algn="l"/>
                <a:tab pos="6520148" algn="l"/>
                <a:tab pos="6868535" algn="l"/>
              </a:tabLst>
            </a:pPr>
            <a:endParaRPr lang="en-US" altLang="en-US" sz="2200" b="1" i="1" dirty="0"/>
          </a:p>
          <a:p>
            <a:pPr marL="0" indent="0">
              <a:spcBef>
                <a:spcPts val="838"/>
              </a:spcBef>
              <a:buSzPct val="100000"/>
              <a:buNone/>
              <a:tabLst>
                <a:tab pos="163307" algn="l"/>
                <a:tab pos="249193" algn="l"/>
                <a:tab pos="597579" algn="l"/>
                <a:tab pos="945966" algn="l"/>
                <a:tab pos="1294352" algn="l"/>
                <a:tab pos="1642739" algn="l"/>
                <a:tab pos="1991125" algn="l"/>
                <a:tab pos="2339511" algn="l"/>
                <a:tab pos="2687898" algn="l"/>
                <a:tab pos="3036284" algn="l"/>
                <a:tab pos="3384671" algn="l"/>
                <a:tab pos="3733057" algn="l"/>
                <a:tab pos="4081443" algn="l"/>
                <a:tab pos="4429830" algn="l"/>
                <a:tab pos="4778216" algn="l"/>
                <a:tab pos="5126603" algn="l"/>
                <a:tab pos="5474989" algn="l"/>
                <a:tab pos="5823375" algn="l"/>
                <a:tab pos="6171762" algn="l"/>
                <a:tab pos="6520148" algn="l"/>
                <a:tab pos="6868535" algn="l"/>
              </a:tabLst>
            </a:pPr>
            <a:endParaRPr lang="en-US" altLang="en-US" sz="2200" b="1" i="1" dirty="0"/>
          </a:p>
          <a:p>
            <a:pPr marL="0" indent="0">
              <a:spcBef>
                <a:spcPts val="838"/>
              </a:spcBef>
              <a:buSzPct val="100000"/>
              <a:buNone/>
              <a:tabLst>
                <a:tab pos="163307" algn="l"/>
                <a:tab pos="249193" algn="l"/>
                <a:tab pos="597579" algn="l"/>
                <a:tab pos="945966" algn="l"/>
                <a:tab pos="1294352" algn="l"/>
                <a:tab pos="1642739" algn="l"/>
                <a:tab pos="1991125" algn="l"/>
                <a:tab pos="2339511" algn="l"/>
                <a:tab pos="2687898" algn="l"/>
                <a:tab pos="3036284" algn="l"/>
                <a:tab pos="3384671" algn="l"/>
                <a:tab pos="3733057" algn="l"/>
                <a:tab pos="4081443" algn="l"/>
                <a:tab pos="4429830" algn="l"/>
                <a:tab pos="4778216" algn="l"/>
                <a:tab pos="5126603" algn="l"/>
                <a:tab pos="5474989" algn="l"/>
                <a:tab pos="5823375" algn="l"/>
                <a:tab pos="6171762" algn="l"/>
                <a:tab pos="6520148" algn="l"/>
                <a:tab pos="6868535" algn="l"/>
              </a:tabLst>
            </a:pPr>
            <a:endParaRPr lang="en-US" altLang="en-US" sz="2200" b="1" i="1" dirty="0"/>
          </a:p>
        </p:txBody>
      </p:sp>
    </p:spTree>
    <p:extLst>
      <p:ext uri="{BB962C8B-B14F-4D97-AF65-F5344CB8AC3E}">
        <p14:creationId xmlns:p14="http://schemas.microsoft.com/office/powerpoint/2010/main" val="317345684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57207-F142-46C8-BCA3-AFDFD43BB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40" y="-1142040"/>
            <a:ext cx="10967040" cy="1142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3 Step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5F5CF-7035-594B-9A15-0D1DC757A213}"/>
              </a:ext>
            </a:extLst>
          </p:cNvPr>
          <p:cNvSpPr txBox="1"/>
          <p:nvPr/>
        </p:nvSpPr>
        <p:spPr>
          <a:xfrm>
            <a:off x="697230" y="834390"/>
            <a:ext cx="8138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your decoder selects from among 60 outputs how many control lines does it need?</a:t>
            </a:r>
          </a:p>
        </p:txBody>
      </p:sp>
    </p:spTree>
    <p:extLst>
      <p:ext uri="{BB962C8B-B14F-4D97-AF65-F5344CB8AC3E}">
        <p14:creationId xmlns:p14="http://schemas.microsoft.com/office/powerpoint/2010/main" val="1948980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7FCC9-F2E1-4328-B00D-862257115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40" y="-1142040"/>
            <a:ext cx="10967040" cy="1142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3 Step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5F5CF-7035-594B-9A15-0D1DC757A213}"/>
              </a:ext>
            </a:extLst>
          </p:cNvPr>
          <p:cNvSpPr txBox="1"/>
          <p:nvPr/>
        </p:nvSpPr>
        <p:spPr>
          <a:xfrm>
            <a:off x="697230" y="834390"/>
            <a:ext cx="81383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your decoder selects from among 60 outputs how many control lines does it need?</a:t>
            </a:r>
          </a:p>
          <a:p>
            <a:endParaRPr lang="en-US" dirty="0"/>
          </a:p>
          <a:p>
            <a:r>
              <a:rPr lang="en-US" b="1" dirty="0"/>
              <a:t>The ceiling of log(60) = 6, so 6 control lines are needed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If you want to select the output channel 35, what should your control signals be?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218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27EAB-4B48-499C-93AE-FA07E0707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40" y="-1142040"/>
            <a:ext cx="10967040" cy="1142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3 Step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5F5CF-7035-594B-9A15-0D1DC757A213}"/>
              </a:ext>
            </a:extLst>
          </p:cNvPr>
          <p:cNvSpPr txBox="1"/>
          <p:nvPr/>
        </p:nvSpPr>
        <p:spPr>
          <a:xfrm>
            <a:off x="697230" y="834390"/>
            <a:ext cx="813831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your decoder selects from among 40 outputs how many control lines does it need?</a:t>
            </a:r>
          </a:p>
          <a:p>
            <a:endParaRPr lang="en-US" dirty="0"/>
          </a:p>
          <a:p>
            <a:r>
              <a:rPr lang="en-US" b="1" dirty="0"/>
              <a:t>The ceiling of log(40) = 6, so 6 control lines are needed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If you want to select the output channel 35, what should your control signals be?</a:t>
            </a:r>
          </a:p>
          <a:p>
            <a:endParaRPr lang="en-US" dirty="0"/>
          </a:p>
          <a:p>
            <a:r>
              <a:rPr lang="en-US" b="1" dirty="0"/>
              <a:t>100011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739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>
          <a:xfrm>
            <a:off x="1140571" y="345718"/>
            <a:ext cx="10347214" cy="1144891"/>
          </a:xfrm>
        </p:spPr>
        <p:txBody>
          <a:bodyPr vert="horz" wrap="square" lIns="0" tIns="3527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defTabSz="914406">
              <a:tabLst>
                <a:tab pos="0" algn="l"/>
                <a:tab pos="414772" algn="l"/>
                <a:tab pos="829544" algn="l"/>
                <a:tab pos="1244316" algn="l"/>
                <a:tab pos="1659087" algn="l"/>
                <a:tab pos="2073859" algn="l"/>
                <a:tab pos="2488631" algn="l"/>
                <a:tab pos="2903403" algn="l"/>
                <a:tab pos="3318175" algn="l"/>
                <a:tab pos="3732947" algn="l"/>
                <a:tab pos="4147718" algn="l"/>
                <a:tab pos="4562490" algn="l"/>
                <a:tab pos="4977262" algn="l"/>
                <a:tab pos="5392034" algn="l"/>
                <a:tab pos="5806806" algn="l"/>
                <a:tab pos="6221578" algn="l"/>
                <a:tab pos="6636349" algn="l"/>
                <a:tab pos="7051121" algn="l"/>
                <a:tab pos="7465893" algn="l"/>
                <a:tab pos="7880665" algn="l"/>
                <a:tab pos="8295437" algn="l"/>
              </a:tabLst>
              <a:defRPr/>
            </a:pPr>
            <a:r>
              <a:rPr lang="en-US" altLang="en-US" dirty="0"/>
              <a:t>Comparator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270181" y="1290432"/>
            <a:ext cx="10632358" cy="4765336"/>
          </a:xfrm>
        </p:spPr>
        <p:txBody>
          <a:bodyPr vert="horz" lIns="91440" tIns="25473" rIns="0" bIns="0" rtlCol="0" anchor="ctr">
            <a:normAutofit/>
          </a:bodyPr>
          <a:lstStyle/>
          <a:p>
            <a:pPr marL="0" indent="0">
              <a:spcBef>
                <a:spcPts val="998"/>
              </a:spcBef>
              <a:buSzPct val="45000"/>
              <a:buNone/>
              <a:tabLst>
                <a:tab pos="194425" algn="l"/>
                <a:tab pos="296677" algn="l"/>
                <a:tab pos="711449" algn="l"/>
                <a:tab pos="1126221" algn="l"/>
                <a:tab pos="1540993" algn="l"/>
                <a:tab pos="1955764" algn="l"/>
                <a:tab pos="2370536" algn="l"/>
                <a:tab pos="2785308" algn="l"/>
                <a:tab pos="3200080" algn="l"/>
                <a:tab pos="3614852" algn="l"/>
                <a:tab pos="4029624" algn="l"/>
                <a:tab pos="4444395" algn="l"/>
                <a:tab pos="4859167" algn="l"/>
                <a:tab pos="5273939" algn="l"/>
                <a:tab pos="5688711" algn="l"/>
                <a:tab pos="6103483" algn="l"/>
                <a:tab pos="6518255" algn="l"/>
                <a:tab pos="6933027" algn="l"/>
                <a:tab pos="7347798" algn="l"/>
                <a:tab pos="7762570" algn="l"/>
                <a:tab pos="8177342" algn="l"/>
              </a:tabLst>
            </a:pPr>
            <a:r>
              <a:rPr lang="en-US" altLang="en-US" sz="2903" b="1" dirty="0">
                <a:solidFill>
                  <a:srgbClr val="C00000"/>
                </a:solidFill>
              </a:rPr>
              <a:t>Comparator circuit</a:t>
            </a:r>
          </a:p>
          <a:p>
            <a:pPr marL="924596" lvl="1" indent="-466618">
              <a:spcBef>
                <a:spcPts val="998"/>
              </a:spcBef>
              <a:buSzPct val="100000"/>
              <a:buFont typeface="+mj-lt"/>
              <a:buAutoNum type="arabicPeriod"/>
              <a:tabLst>
                <a:tab pos="194425" algn="l"/>
                <a:tab pos="296677" algn="l"/>
                <a:tab pos="711449" algn="l"/>
                <a:tab pos="1126221" algn="l"/>
                <a:tab pos="1540993" algn="l"/>
                <a:tab pos="1955764" algn="l"/>
                <a:tab pos="2370536" algn="l"/>
                <a:tab pos="2785308" algn="l"/>
                <a:tab pos="3200080" algn="l"/>
                <a:tab pos="3614852" algn="l"/>
                <a:tab pos="4029624" algn="l"/>
                <a:tab pos="4444395" algn="l"/>
                <a:tab pos="4859167" algn="l"/>
                <a:tab pos="5273939" algn="l"/>
                <a:tab pos="5688711" algn="l"/>
                <a:tab pos="6103483" algn="l"/>
                <a:tab pos="6518255" algn="l"/>
                <a:tab pos="6933027" algn="l"/>
                <a:tab pos="7347798" algn="l"/>
                <a:tab pos="7762570" algn="l"/>
                <a:tab pos="8177342" algn="l"/>
              </a:tabLst>
            </a:pPr>
            <a:r>
              <a:rPr lang="en-US" altLang="en-US" sz="2631" b="1" dirty="0"/>
              <a:t>Given </a:t>
            </a:r>
            <a:r>
              <a:rPr lang="en-US" altLang="en-US" sz="2631" dirty="0"/>
              <a:t>two </a:t>
            </a:r>
            <a:r>
              <a:rPr lang="en-US" altLang="en-US" sz="2631" i="1" dirty="0"/>
              <a:t>n-</a:t>
            </a:r>
            <a:r>
              <a:rPr lang="en-US" altLang="en-US" sz="2631" dirty="0"/>
              <a:t>bit</a:t>
            </a:r>
            <a:r>
              <a:rPr lang="en-US" altLang="en-US" sz="2631" i="1" dirty="0"/>
              <a:t> </a:t>
            </a:r>
            <a:r>
              <a:rPr lang="en-US" altLang="en-US" sz="2631" dirty="0"/>
              <a:t>vectors </a:t>
            </a:r>
            <a:r>
              <a:rPr lang="en-US" altLang="en-US" sz="2631" b="1" dirty="0"/>
              <a:t>A</a:t>
            </a:r>
            <a:r>
              <a:rPr lang="en-US" altLang="en-US" sz="2631" dirty="0"/>
              <a:t> and </a:t>
            </a:r>
            <a:r>
              <a:rPr lang="en-US" altLang="en-US" sz="2631" b="1" dirty="0"/>
              <a:t>B</a:t>
            </a:r>
            <a:endParaRPr lang="en-US" altLang="en-US" sz="2631" dirty="0"/>
          </a:p>
          <a:p>
            <a:pPr marL="924596" lvl="1" indent="-466618">
              <a:spcBef>
                <a:spcPts val="998"/>
              </a:spcBef>
              <a:buSzPct val="100000"/>
              <a:buFont typeface="+mj-lt"/>
              <a:buAutoNum type="arabicPeriod"/>
              <a:tabLst>
                <a:tab pos="194425" algn="l"/>
                <a:tab pos="296677" algn="l"/>
                <a:tab pos="711449" algn="l"/>
                <a:tab pos="1126221" algn="l"/>
                <a:tab pos="1540993" algn="l"/>
                <a:tab pos="1955764" algn="l"/>
                <a:tab pos="2370536" algn="l"/>
                <a:tab pos="2785308" algn="l"/>
                <a:tab pos="3200080" algn="l"/>
                <a:tab pos="3614852" algn="l"/>
                <a:tab pos="4029624" algn="l"/>
                <a:tab pos="4444395" algn="l"/>
                <a:tab pos="4859167" algn="l"/>
                <a:tab pos="5273939" algn="l"/>
                <a:tab pos="5688711" algn="l"/>
                <a:tab pos="6103483" algn="l"/>
                <a:tab pos="6518255" algn="l"/>
                <a:tab pos="6933027" algn="l"/>
                <a:tab pos="7347798" algn="l"/>
                <a:tab pos="7762570" algn="l"/>
                <a:tab pos="8177342" algn="l"/>
              </a:tabLst>
            </a:pPr>
            <a:r>
              <a:rPr lang="en-US" altLang="en-US" sz="2631" b="1" dirty="0"/>
              <a:t>Output </a:t>
            </a:r>
            <a:r>
              <a:rPr lang="en-US" altLang="en-US" sz="263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631" dirty="0"/>
              <a:t> if </a:t>
            </a:r>
            <a:r>
              <a:rPr lang="en-US" altLang="en-US" sz="2631" b="1" dirty="0"/>
              <a:t>A = B</a:t>
            </a:r>
            <a:r>
              <a:rPr lang="en-US" altLang="en-US" sz="2631" dirty="0"/>
              <a:t>, or </a:t>
            </a:r>
            <a:r>
              <a:rPr lang="en-US" altLang="en-US" sz="263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en-US" sz="2631" dirty="0"/>
              <a:t> otherwise</a:t>
            </a:r>
          </a:p>
          <a:p>
            <a:pPr marL="457977" lvl="1" indent="0">
              <a:spcBef>
                <a:spcPts val="998"/>
              </a:spcBef>
              <a:buSzPct val="100000"/>
              <a:buNone/>
              <a:tabLst>
                <a:tab pos="194425" algn="l"/>
                <a:tab pos="296677" algn="l"/>
                <a:tab pos="711449" algn="l"/>
                <a:tab pos="1126221" algn="l"/>
                <a:tab pos="1540993" algn="l"/>
                <a:tab pos="1955764" algn="l"/>
                <a:tab pos="2370536" algn="l"/>
                <a:tab pos="2785308" algn="l"/>
                <a:tab pos="3200080" algn="l"/>
                <a:tab pos="3614852" algn="l"/>
                <a:tab pos="4029624" algn="l"/>
                <a:tab pos="4444395" algn="l"/>
                <a:tab pos="4859167" algn="l"/>
                <a:tab pos="5273939" algn="l"/>
                <a:tab pos="5688711" algn="l"/>
                <a:tab pos="6103483" algn="l"/>
                <a:tab pos="6518255" algn="l"/>
                <a:tab pos="6933027" algn="l"/>
                <a:tab pos="7347798" algn="l"/>
                <a:tab pos="7762570" algn="l"/>
                <a:tab pos="8177342" algn="l"/>
              </a:tabLst>
            </a:pPr>
            <a:endParaRPr lang="en-US" altLang="en-US" sz="2631" b="1" dirty="0"/>
          </a:p>
          <a:p>
            <a:pPr marL="0" indent="0">
              <a:spcBef>
                <a:spcPts val="998"/>
              </a:spcBef>
              <a:buSzPct val="100000"/>
              <a:buNone/>
              <a:tabLst>
                <a:tab pos="194425" algn="l"/>
                <a:tab pos="296677" algn="l"/>
                <a:tab pos="711449" algn="l"/>
                <a:tab pos="1126221" algn="l"/>
                <a:tab pos="1540993" algn="l"/>
                <a:tab pos="1955764" algn="l"/>
                <a:tab pos="2370536" algn="l"/>
                <a:tab pos="2785308" algn="l"/>
                <a:tab pos="3200080" algn="l"/>
                <a:tab pos="3614852" algn="l"/>
                <a:tab pos="4029624" algn="l"/>
                <a:tab pos="4444395" algn="l"/>
                <a:tab pos="4859167" algn="l"/>
                <a:tab pos="5273939" algn="l"/>
                <a:tab pos="5688711" algn="l"/>
                <a:tab pos="6103483" algn="l"/>
                <a:tab pos="6518255" algn="l"/>
                <a:tab pos="6933027" algn="l"/>
                <a:tab pos="7347798" algn="l"/>
                <a:tab pos="7762570" algn="l"/>
                <a:tab pos="8177342" algn="l"/>
              </a:tabLst>
            </a:pPr>
            <a:endParaRPr lang="en-US" altLang="en-US" sz="2631" b="1" i="1" dirty="0"/>
          </a:p>
          <a:p>
            <a:pPr marL="0" indent="0">
              <a:spcBef>
                <a:spcPts val="998"/>
              </a:spcBef>
              <a:buSzPct val="100000"/>
              <a:buNone/>
              <a:tabLst>
                <a:tab pos="194425" algn="l"/>
                <a:tab pos="296677" algn="l"/>
                <a:tab pos="711449" algn="l"/>
                <a:tab pos="1126221" algn="l"/>
                <a:tab pos="1540993" algn="l"/>
                <a:tab pos="1955764" algn="l"/>
                <a:tab pos="2370536" algn="l"/>
                <a:tab pos="2785308" algn="l"/>
                <a:tab pos="3200080" algn="l"/>
                <a:tab pos="3614852" algn="l"/>
                <a:tab pos="4029624" algn="l"/>
                <a:tab pos="4444395" algn="l"/>
                <a:tab pos="4859167" algn="l"/>
                <a:tab pos="5273939" algn="l"/>
                <a:tab pos="5688711" algn="l"/>
                <a:tab pos="6103483" algn="l"/>
                <a:tab pos="6518255" algn="l"/>
                <a:tab pos="6933027" algn="l"/>
                <a:tab pos="7347798" algn="l"/>
                <a:tab pos="7762570" algn="l"/>
                <a:tab pos="8177342" algn="l"/>
              </a:tabLst>
            </a:pPr>
            <a:endParaRPr lang="en-US" altLang="en-US" sz="2631" b="1" i="1" dirty="0"/>
          </a:p>
          <a:p>
            <a:pPr marL="0" indent="0">
              <a:spcBef>
                <a:spcPts val="998"/>
              </a:spcBef>
              <a:buSzPct val="100000"/>
              <a:buNone/>
              <a:tabLst>
                <a:tab pos="194425" algn="l"/>
                <a:tab pos="296677" algn="l"/>
                <a:tab pos="711449" algn="l"/>
                <a:tab pos="1126221" algn="l"/>
                <a:tab pos="1540993" algn="l"/>
                <a:tab pos="1955764" algn="l"/>
                <a:tab pos="2370536" algn="l"/>
                <a:tab pos="2785308" algn="l"/>
                <a:tab pos="3200080" algn="l"/>
                <a:tab pos="3614852" algn="l"/>
                <a:tab pos="4029624" algn="l"/>
                <a:tab pos="4444395" algn="l"/>
                <a:tab pos="4859167" algn="l"/>
                <a:tab pos="5273939" algn="l"/>
                <a:tab pos="5688711" algn="l"/>
                <a:tab pos="6103483" algn="l"/>
                <a:tab pos="6518255" algn="l"/>
                <a:tab pos="6933027" algn="l"/>
                <a:tab pos="7347798" algn="l"/>
                <a:tab pos="7762570" algn="l"/>
                <a:tab pos="8177342" algn="l"/>
              </a:tabLst>
            </a:pPr>
            <a:endParaRPr lang="en-US" altLang="en-US" sz="2631" b="1" i="1" dirty="0"/>
          </a:p>
          <a:p>
            <a:pPr marL="0" indent="0">
              <a:spcBef>
                <a:spcPts val="998"/>
              </a:spcBef>
              <a:buSzPct val="100000"/>
              <a:buNone/>
              <a:tabLst>
                <a:tab pos="194425" algn="l"/>
                <a:tab pos="296677" algn="l"/>
                <a:tab pos="711449" algn="l"/>
                <a:tab pos="1126221" algn="l"/>
                <a:tab pos="1540993" algn="l"/>
                <a:tab pos="1955764" algn="l"/>
                <a:tab pos="2370536" algn="l"/>
                <a:tab pos="2785308" algn="l"/>
                <a:tab pos="3200080" algn="l"/>
                <a:tab pos="3614852" algn="l"/>
                <a:tab pos="4029624" algn="l"/>
                <a:tab pos="4444395" algn="l"/>
                <a:tab pos="4859167" algn="l"/>
                <a:tab pos="5273939" algn="l"/>
                <a:tab pos="5688711" algn="l"/>
                <a:tab pos="6103483" algn="l"/>
                <a:tab pos="6518255" algn="l"/>
                <a:tab pos="6933027" algn="l"/>
                <a:tab pos="7347798" algn="l"/>
                <a:tab pos="7762570" algn="l"/>
                <a:tab pos="8177342" algn="l"/>
              </a:tabLst>
            </a:pPr>
            <a:endParaRPr lang="en-US" altLang="en-US" sz="2631" b="1" i="1" dirty="0"/>
          </a:p>
          <a:p>
            <a:pPr marL="0" indent="0">
              <a:spcBef>
                <a:spcPts val="998"/>
              </a:spcBef>
              <a:buSzPct val="100000"/>
              <a:buNone/>
              <a:tabLst>
                <a:tab pos="194425" algn="l"/>
                <a:tab pos="296677" algn="l"/>
                <a:tab pos="711449" algn="l"/>
                <a:tab pos="1126221" algn="l"/>
                <a:tab pos="1540993" algn="l"/>
                <a:tab pos="1955764" algn="l"/>
                <a:tab pos="2370536" algn="l"/>
                <a:tab pos="2785308" algn="l"/>
                <a:tab pos="3200080" algn="l"/>
                <a:tab pos="3614852" algn="l"/>
                <a:tab pos="4029624" algn="l"/>
                <a:tab pos="4444395" algn="l"/>
                <a:tab pos="4859167" algn="l"/>
                <a:tab pos="5273939" algn="l"/>
                <a:tab pos="5688711" algn="l"/>
                <a:tab pos="6103483" algn="l"/>
                <a:tab pos="6518255" algn="l"/>
                <a:tab pos="6933027" algn="l"/>
                <a:tab pos="7347798" algn="l"/>
                <a:tab pos="7762570" algn="l"/>
                <a:tab pos="8177342" algn="l"/>
              </a:tabLst>
            </a:pPr>
            <a:endParaRPr lang="en-US" altLang="en-US" sz="2631" b="1" i="1" dirty="0"/>
          </a:p>
        </p:txBody>
      </p:sp>
      <p:sp>
        <p:nvSpPr>
          <p:cNvPr id="2" name="TextBox 1"/>
          <p:cNvSpPr txBox="1"/>
          <p:nvPr/>
        </p:nvSpPr>
        <p:spPr>
          <a:xfrm>
            <a:off x="1754119" y="2917887"/>
            <a:ext cx="4633629" cy="216661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>
              <a:spcAft>
                <a:spcPts val="544"/>
              </a:spcAft>
            </a:pPr>
            <a:r>
              <a:rPr lang="en-US" sz="2177" b="1" dirty="0"/>
              <a:t>Simple XOR-gate circuit</a:t>
            </a:r>
          </a:p>
          <a:p>
            <a:r>
              <a:rPr lang="en-US" sz="2177" dirty="0"/>
              <a:t>A</a:t>
            </a:r>
            <a:r>
              <a:rPr lang="en-US" sz="2177" baseline="-25000" dirty="0"/>
              <a:t>0</a:t>
            </a:r>
            <a:r>
              <a:rPr lang="en-US" sz="2177" dirty="0"/>
              <a:t>, A</a:t>
            </a:r>
            <a:r>
              <a:rPr lang="en-US" sz="2177" baseline="-25000" dirty="0"/>
              <a:t>1</a:t>
            </a:r>
            <a:r>
              <a:rPr lang="en-US" sz="2177" dirty="0"/>
              <a:t>, …, A</a:t>
            </a:r>
            <a:r>
              <a:rPr lang="en-US" sz="2177" i="1" baseline="-25000" dirty="0"/>
              <a:t>N</a:t>
            </a:r>
            <a:r>
              <a:rPr lang="en-US" sz="2177" baseline="-25000" dirty="0"/>
              <a:t>-1</a:t>
            </a:r>
            <a:r>
              <a:rPr lang="en-US" sz="2177" dirty="0"/>
              <a:t> :	Input vector #</a:t>
            </a:r>
            <a:r>
              <a:rPr lang="en-US" sz="2177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r>
              <a:rPr lang="en-US" sz="2177" dirty="0"/>
              <a:t>B</a:t>
            </a:r>
            <a:r>
              <a:rPr lang="en-US" sz="2177" baseline="-25000" dirty="0"/>
              <a:t>0</a:t>
            </a:r>
            <a:r>
              <a:rPr lang="en-US" sz="2177" dirty="0"/>
              <a:t>, B</a:t>
            </a:r>
            <a:r>
              <a:rPr lang="en-US" sz="2177" baseline="-25000" dirty="0"/>
              <a:t>1</a:t>
            </a:r>
            <a:r>
              <a:rPr lang="en-US" sz="2177" dirty="0"/>
              <a:t>, …, B</a:t>
            </a:r>
            <a:r>
              <a:rPr lang="en-US" sz="2177" i="1" baseline="-25000" dirty="0"/>
              <a:t>N</a:t>
            </a:r>
            <a:r>
              <a:rPr lang="en-US" sz="2177" baseline="-25000" dirty="0"/>
              <a:t>-1</a:t>
            </a:r>
            <a:r>
              <a:rPr lang="en-US" sz="2177" dirty="0"/>
              <a:t> : Input vector #</a:t>
            </a:r>
            <a:r>
              <a:rPr lang="en-US" sz="2177" dirty="0">
                <a:cs typeface="Times New Roman" panose="02020603050405020304" pitchFamily="18" charset="0"/>
              </a:rPr>
              <a:t>2</a:t>
            </a:r>
          </a:p>
          <a:p>
            <a:r>
              <a:rPr lang="en-US" sz="2177" i="1" dirty="0"/>
              <a:t>Note</a:t>
            </a:r>
            <a:r>
              <a:rPr lang="en-US" sz="2177" dirty="0"/>
              <a:t>:  </a:t>
            </a:r>
            <a:r>
              <a:rPr lang="en-US" sz="2177" b="1" dirty="0"/>
              <a:t>NOR gate </a:t>
            </a:r>
            <a:r>
              <a:rPr lang="en-US" sz="2177" dirty="0"/>
              <a:t>combines </a:t>
            </a:r>
            <a:r>
              <a:rPr lang="en-US" sz="2177" i="1" dirty="0"/>
              <a:t>N</a:t>
            </a:r>
            <a:r>
              <a:rPr lang="en-US" sz="2177" dirty="0"/>
              <a:t> 				XOR gate outputs</a:t>
            </a:r>
          </a:p>
        </p:txBody>
      </p:sp>
      <p:graphicFrame>
        <p:nvGraphicFramePr>
          <p:cNvPr id="13" name="Object 1024" descr="Please contact instructor for more information on this image.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2090045"/>
              </p:ext>
            </p:extLst>
          </p:nvPr>
        </p:nvGraphicFramePr>
        <p:xfrm>
          <a:off x="7409384" y="2735106"/>
          <a:ext cx="3953111" cy="35570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5401429" imgH="3657143" progId="Paint.Picture">
                  <p:embed/>
                </p:oleObj>
              </mc:Choice>
              <mc:Fallback>
                <p:oleObj name="Bitmap Image" r:id="rId3" imgW="5401429" imgH="3657143" progId="Paint.Picture">
                  <p:embed/>
                  <p:pic>
                    <p:nvPicPr>
                      <p:cNvPr id="13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09384" y="2735106"/>
                        <a:ext cx="3953111" cy="3557079"/>
                      </a:xfrm>
                      <a:prstGeom prst="rect">
                        <a:avLst/>
                      </a:prstGeom>
                      <a:solidFill>
                        <a:srgbClr val="F3F3F2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754120" y="3567251"/>
            <a:ext cx="7331311" cy="2837016"/>
            <a:chOff x="1933642" y="3932237"/>
            <a:chExt cx="8081625" cy="3127367"/>
          </a:xfrm>
        </p:grpSpPr>
        <p:sp>
          <p:nvSpPr>
            <p:cNvPr id="6" name="TextBox 5"/>
            <p:cNvSpPr txBox="1"/>
            <p:nvPr/>
          </p:nvSpPr>
          <p:spPr>
            <a:xfrm>
              <a:off x="1933642" y="5594499"/>
              <a:ext cx="5152211" cy="1465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544"/>
                </a:spcAft>
              </a:pPr>
              <a:r>
                <a:rPr lang="en-US" sz="2540" b="1" dirty="0"/>
                <a:t>Laws of Boolean Logic</a:t>
              </a:r>
            </a:p>
            <a:p>
              <a:r>
                <a:rPr lang="en-US" sz="2540" b="1" dirty="0">
                  <a:cs typeface="Times New Roman" panose="02020603050405020304" pitchFamily="18" charset="0"/>
                  <a:sym typeface="Symbol" panose="05050102010706020507" pitchFamily="18" charset="2"/>
                </a:rPr>
                <a:t>Example: </a:t>
              </a:r>
              <a:r>
                <a:rPr lang="en-US" sz="2540" dirty="0">
                  <a:cs typeface="Times New Roman" panose="02020603050405020304" pitchFamily="18" charset="0"/>
                  <a:sym typeface="Symbol" panose="05050102010706020507" pitchFamily="18" charset="2"/>
                </a:rPr>
                <a:t>Comparator for Bit </a:t>
              </a:r>
              <a:r>
                <a:rPr lang="en-US" sz="2540" i="1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i</a:t>
              </a:r>
              <a:r>
                <a:rPr lang="en-US" sz="2540" dirty="0">
                  <a:cs typeface="Times New Roman" panose="02020603050405020304" pitchFamily="18" charset="0"/>
                  <a:sym typeface="Symbol" panose="05050102010706020507" pitchFamily="18" charset="2"/>
                </a:rPr>
                <a:t> outputs </a:t>
              </a:r>
              <a:r>
                <a:rPr lang="en-US" sz="2540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0</a:t>
              </a:r>
              <a:r>
                <a:rPr lang="en-US" sz="2540" dirty="0">
                  <a:cs typeface="Times New Roman" panose="02020603050405020304" pitchFamily="18" charset="0"/>
                  <a:sym typeface="Symbol" panose="05050102010706020507" pitchFamily="18" charset="2"/>
                </a:rPr>
                <a:t> if </a:t>
              </a:r>
              <a:r>
                <a:rPr lang="en-US" sz="2540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A</a:t>
              </a:r>
              <a:r>
                <a:rPr lang="en-US" sz="254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i</a:t>
              </a:r>
              <a:r>
                <a:rPr lang="en-US" sz="2540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 = B</a:t>
              </a:r>
              <a:r>
                <a:rPr lang="en-US" sz="254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i</a:t>
              </a:r>
              <a:endParaRPr lang="en-US" sz="254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7100885" y="3932237"/>
              <a:ext cx="2914382" cy="2514600"/>
              <a:chOff x="7100885" y="4008437"/>
              <a:chExt cx="2914382" cy="2133601"/>
            </a:xfrm>
          </p:grpSpPr>
          <p:sp>
            <p:nvSpPr>
              <p:cNvPr id="3" name="Rounded Rectangle 2"/>
              <p:cNvSpPr/>
              <p:nvPr/>
            </p:nvSpPr>
            <p:spPr>
              <a:xfrm flipH="1">
                <a:off x="8015287" y="4008437"/>
                <a:ext cx="1999980" cy="774175"/>
              </a:xfrm>
              <a:prstGeom prst="roundRect">
                <a:avLst/>
              </a:prstGeom>
              <a:solidFill>
                <a:srgbClr val="FF00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3"/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 flipH="1">
                <a:off x="7100885" y="4395526"/>
                <a:ext cx="914402" cy="1746512"/>
                <a:chOff x="6034086" y="3529208"/>
                <a:chExt cx="1981200" cy="3298629"/>
              </a:xfrm>
            </p:grpSpPr>
            <p:cxnSp>
              <p:nvCxnSpPr>
                <p:cNvPr id="7" name="Elbow Connector 6"/>
                <p:cNvCxnSpPr>
                  <a:endCxn id="3" idx="3"/>
                </p:cNvCxnSpPr>
                <p:nvPr/>
              </p:nvCxnSpPr>
              <p:spPr>
                <a:xfrm rot="16200000" flipV="1">
                  <a:off x="5231879" y="4331415"/>
                  <a:ext cx="3287985" cy="1683572"/>
                </a:xfrm>
                <a:prstGeom prst="bentConnector2">
                  <a:avLst/>
                </a:prstGeom>
                <a:ln w="28575">
                  <a:solidFill>
                    <a:srgbClr val="FF00FF"/>
                  </a:solidFill>
                  <a:prstDash val="lgDash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7862885" y="6827837"/>
                  <a:ext cx="152401" cy="0"/>
                </a:xfrm>
                <a:prstGeom prst="line">
                  <a:avLst/>
                </a:prstGeom>
                <a:ln w="28575">
                  <a:solidFill>
                    <a:srgbClr val="FF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6" name="TextBox 15"/>
          <p:cNvSpPr txBox="1"/>
          <p:nvPr/>
        </p:nvSpPr>
        <p:spPr>
          <a:xfrm>
            <a:off x="9958705" y="4928719"/>
            <a:ext cx="1765342" cy="143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dirty="0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If all inputs to this </a:t>
            </a:r>
            <a:r>
              <a:rPr lang="en-US" sz="2177" b="1" dirty="0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NOR gate </a:t>
            </a:r>
            <a:r>
              <a:rPr lang="en-US" sz="2177" dirty="0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are zero, output is </a:t>
            </a:r>
            <a:r>
              <a:rPr lang="en-US" sz="2177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en-US" sz="2177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659544" y="882880"/>
            <a:ext cx="4173868" cy="1578364"/>
            <a:chOff x="6933216" y="5412811"/>
            <a:chExt cx="5393140" cy="1739900"/>
          </a:xfrm>
          <a:solidFill>
            <a:srgbClr val="FF99FF">
              <a:alpha val="30980"/>
            </a:srgbClr>
          </a:solidFill>
        </p:grpSpPr>
        <p:pic>
          <p:nvPicPr>
            <p:cNvPr id="18" name="Picture 14" descr="http://pulplogic.com/wp-content/uploads/2015/07/XOR_Truth.png"/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933216" y="6206173"/>
              <a:ext cx="2832371" cy="946538"/>
            </a:xfrm>
            <a:prstGeom prst="rect">
              <a:avLst/>
            </a:prstGeom>
            <a:grpFill/>
          </p:spPr>
        </p:pic>
        <p:pic>
          <p:nvPicPr>
            <p:cNvPr id="19" name="Picture 14" descr="http://pulplogic.com/wp-content/uploads/2015/07/XOR_Truth.png"/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198672" y="5412811"/>
              <a:ext cx="2127684" cy="173990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428082379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>
          <a:xfrm>
            <a:off x="1140571" y="345718"/>
            <a:ext cx="9105837" cy="1144891"/>
          </a:xfrm>
        </p:spPr>
        <p:txBody>
          <a:bodyPr vert="horz" wrap="square" lIns="0" tIns="3527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defTabSz="914406">
              <a:tabLst>
                <a:tab pos="0" algn="l"/>
                <a:tab pos="414772" algn="l"/>
                <a:tab pos="829544" algn="l"/>
                <a:tab pos="1244316" algn="l"/>
                <a:tab pos="1659087" algn="l"/>
                <a:tab pos="2073859" algn="l"/>
                <a:tab pos="2488631" algn="l"/>
                <a:tab pos="2903403" algn="l"/>
                <a:tab pos="3318175" algn="l"/>
                <a:tab pos="3732947" algn="l"/>
                <a:tab pos="4147718" algn="l"/>
                <a:tab pos="4562490" algn="l"/>
                <a:tab pos="4977262" algn="l"/>
                <a:tab pos="5392034" algn="l"/>
                <a:tab pos="5806806" algn="l"/>
                <a:tab pos="6221578" algn="l"/>
                <a:tab pos="6636349" algn="l"/>
                <a:tab pos="7051121" algn="l"/>
                <a:tab pos="7465893" algn="l"/>
                <a:tab pos="7880665" algn="l"/>
                <a:tab pos="8295437" algn="l"/>
              </a:tabLst>
              <a:defRPr/>
            </a:pPr>
            <a:r>
              <a:rPr lang="en-US" altLang="en-US" dirty="0"/>
              <a:t>Majority vote circuit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270181" y="1290432"/>
            <a:ext cx="10632358" cy="4765336"/>
          </a:xfrm>
        </p:spPr>
        <p:txBody>
          <a:bodyPr vert="horz" lIns="91440" tIns="25473" rIns="0" bIns="0" rtlCol="0" anchor="ctr">
            <a:normAutofit/>
          </a:bodyPr>
          <a:lstStyle/>
          <a:p>
            <a:pPr marL="0" indent="0">
              <a:spcBef>
                <a:spcPts val="998"/>
              </a:spcBef>
              <a:buSzPct val="100000"/>
              <a:buNone/>
              <a:tabLst>
                <a:tab pos="194425" algn="l"/>
                <a:tab pos="296677" algn="l"/>
                <a:tab pos="711449" algn="l"/>
                <a:tab pos="1126221" algn="l"/>
                <a:tab pos="1540993" algn="l"/>
                <a:tab pos="1955764" algn="l"/>
                <a:tab pos="2370536" algn="l"/>
                <a:tab pos="2785308" algn="l"/>
                <a:tab pos="3200080" algn="l"/>
                <a:tab pos="3614852" algn="l"/>
                <a:tab pos="4029624" algn="l"/>
                <a:tab pos="4444395" algn="l"/>
                <a:tab pos="4859167" algn="l"/>
                <a:tab pos="5273939" algn="l"/>
                <a:tab pos="5688711" algn="l"/>
                <a:tab pos="6103483" algn="l"/>
                <a:tab pos="6518255" algn="l"/>
                <a:tab pos="6933027" algn="l"/>
                <a:tab pos="7347798" algn="l"/>
                <a:tab pos="7762570" algn="l"/>
                <a:tab pos="8177342" algn="l"/>
              </a:tabLst>
            </a:pPr>
            <a:r>
              <a:rPr lang="en-US" altLang="en-US" sz="2903" b="1" dirty="0">
                <a:solidFill>
                  <a:srgbClr val="C00000"/>
                </a:solidFill>
              </a:rPr>
              <a:t>Majority Function  </a:t>
            </a:r>
          </a:p>
          <a:p>
            <a:pPr lvl="1">
              <a:spcBef>
                <a:spcPts val="998"/>
              </a:spcBef>
              <a:buSzPct val="100000"/>
              <a:tabLst>
                <a:tab pos="194425" algn="l"/>
                <a:tab pos="296677" algn="l"/>
                <a:tab pos="711449" algn="l"/>
                <a:tab pos="1126221" algn="l"/>
                <a:tab pos="1540993" algn="l"/>
                <a:tab pos="1955764" algn="l"/>
                <a:tab pos="2370536" algn="l"/>
                <a:tab pos="2785308" algn="l"/>
                <a:tab pos="3200080" algn="l"/>
                <a:tab pos="3614852" algn="l"/>
                <a:tab pos="4029624" algn="l"/>
                <a:tab pos="4444395" algn="l"/>
                <a:tab pos="4859167" algn="l"/>
                <a:tab pos="5273939" algn="l"/>
                <a:tab pos="5688711" algn="l"/>
                <a:tab pos="6103483" algn="l"/>
                <a:tab pos="6518255" algn="l"/>
                <a:tab pos="6933027" algn="l"/>
                <a:tab pos="7347798" algn="l"/>
                <a:tab pos="7762570" algn="l"/>
                <a:tab pos="8177342" algn="l"/>
              </a:tabLst>
            </a:pPr>
            <a:r>
              <a:rPr lang="en-US" altLang="en-US" sz="2631" dirty="0"/>
              <a:t>Returns </a:t>
            </a:r>
            <a:r>
              <a:rPr lang="en-US" altLang="en-US" sz="263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631" dirty="0"/>
              <a:t> if a majority of inputs are high (=</a:t>
            </a:r>
            <a:r>
              <a:rPr lang="en-US" altLang="en-US" sz="263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631" dirty="0"/>
              <a:t>)</a:t>
            </a:r>
          </a:p>
          <a:p>
            <a:pPr lvl="1">
              <a:spcBef>
                <a:spcPts val="998"/>
              </a:spcBef>
              <a:buSzPct val="100000"/>
              <a:tabLst>
                <a:tab pos="194425" algn="l"/>
                <a:tab pos="296677" algn="l"/>
                <a:tab pos="711449" algn="l"/>
                <a:tab pos="1126221" algn="l"/>
                <a:tab pos="1540993" algn="l"/>
                <a:tab pos="1955764" algn="l"/>
                <a:tab pos="2370536" algn="l"/>
                <a:tab pos="2785308" algn="l"/>
                <a:tab pos="3200080" algn="l"/>
                <a:tab pos="3614852" algn="l"/>
                <a:tab pos="4029624" algn="l"/>
                <a:tab pos="4444395" algn="l"/>
                <a:tab pos="4859167" algn="l"/>
                <a:tab pos="5273939" algn="l"/>
                <a:tab pos="5688711" algn="l"/>
                <a:tab pos="6103483" algn="l"/>
                <a:tab pos="6518255" algn="l"/>
                <a:tab pos="6933027" algn="l"/>
                <a:tab pos="7347798" algn="l"/>
                <a:tab pos="7762570" algn="l"/>
                <a:tab pos="8177342" algn="l"/>
              </a:tabLst>
            </a:pPr>
            <a:r>
              <a:rPr lang="en-US" altLang="en-US" sz="2631" dirty="0"/>
              <a:t>Formula:  </a:t>
            </a:r>
            <a:r>
              <a:rPr lang="en-US" altLang="en-US" sz="2631" i="1" dirty="0"/>
              <a:t>M</a:t>
            </a:r>
            <a:r>
              <a:rPr lang="en-US" altLang="en-US" sz="2631" dirty="0"/>
              <a:t>(A,B,C) = </a:t>
            </a:r>
            <a:r>
              <a:rPr lang="en-US" altLang="en-US" sz="2631" dirty="0">
                <a:solidFill>
                  <a:schemeClr val="tx1"/>
                </a:solidFill>
              </a:rPr>
              <a:t>A’BC + AB’C + ABC’ + ABC</a:t>
            </a:r>
          </a:p>
          <a:p>
            <a:pPr marL="457977" lvl="1" indent="0">
              <a:spcBef>
                <a:spcPts val="998"/>
              </a:spcBef>
              <a:buSzPct val="100000"/>
              <a:buNone/>
              <a:tabLst>
                <a:tab pos="194425" algn="l"/>
                <a:tab pos="296677" algn="l"/>
                <a:tab pos="711449" algn="l"/>
                <a:tab pos="1126221" algn="l"/>
                <a:tab pos="1540993" algn="l"/>
                <a:tab pos="1955764" algn="l"/>
                <a:tab pos="2370536" algn="l"/>
                <a:tab pos="2785308" algn="l"/>
                <a:tab pos="3200080" algn="l"/>
                <a:tab pos="3614852" algn="l"/>
                <a:tab pos="4029624" algn="l"/>
                <a:tab pos="4444395" algn="l"/>
                <a:tab pos="4859167" algn="l"/>
                <a:tab pos="5273939" algn="l"/>
                <a:tab pos="5688711" algn="l"/>
                <a:tab pos="6103483" algn="l"/>
                <a:tab pos="6518255" algn="l"/>
                <a:tab pos="6933027" algn="l"/>
                <a:tab pos="7347798" algn="l"/>
                <a:tab pos="7762570" algn="l"/>
                <a:tab pos="8177342" algn="l"/>
              </a:tabLst>
            </a:pPr>
            <a:r>
              <a:rPr lang="en-US" altLang="en-US" sz="2631" b="1" dirty="0">
                <a:solidFill>
                  <a:srgbClr val="0000FF"/>
                </a:solidFill>
              </a:rPr>
              <a:t>Truth Table			</a:t>
            </a:r>
            <a:r>
              <a:rPr lang="en-US" altLang="en-US" sz="2631" b="1" dirty="0">
                <a:solidFill>
                  <a:srgbClr val="0000FF"/>
                </a:solidFill>
                <a:sym typeface="Symbol" panose="05050102010706020507" pitchFamily="18" charset="2"/>
              </a:rPr>
              <a:t></a:t>
            </a:r>
            <a:r>
              <a:rPr lang="en-US" altLang="en-US" sz="2631" b="1" dirty="0">
                <a:solidFill>
                  <a:srgbClr val="0000FF"/>
                </a:solidFill>
              </a:rPr>
              <a:t>   SOP Circuit:</a:t>
            </a:r>
          </a:p>
          <a:p>
            <a:pPr marL="457977" lvl="1" indent="0">
              <a:spcBef>
                <a:spcPts val="998"/>
              </a:spcBef>
              <a:buSzPct val="100000"/>
              <a:buNone/>
              <a:tabLst>
                <a:tab pos="194425" algn="l"/>
                <a:tab pos="296677" algn="l"/>
                <a:tab pos="711449" algn="l"/>
                <a:tab pos="1126221" algn="l"/>
                <a:tab pos="1540993" algn="l"/>
                <a:tab pos="1955764" algn="l"/>
                <a:tab pos="2370536" algn="l"/>
                <a:tab pos="2785308" algn="l"/>
                <a:tab pos="3200080" algn="l"/>
                <a:tab pos="3614852" algn="l"/>
                <a:tab pos="4029624" algn="l"/>
                <a:tab pos="4444395" algn="l"/>
                <a:tab pos="4859167" algn="l"/>
                <a:tab pos="5273939" algn="l"/>
                <a:tab pos="5688711" algn="l"/>
                <a:tab pos="6103483" algn="l"/>
                <a:tab pos="6518255" algn="l"/>
                <a:tab pos="6933027" algn="l"/>
                <a:tab pos="7347798" algn="l"/>
                <a:tab pos="7762570" algn="l"/>
                <a:tab pos="8177342" algn="l"/>
              </a:tabLst>
            </a:pPr>
            <a:r>
              <a:rPr lang="en-US" altLang="en-US" sz="2631" dirty="0">
                <a:solidFill>
                  <a:schemeClr val="accent2"/>
                </a:solidFill>
              </a:rPr>
              <a:t>							</a:t>
            </a:r>
            <a:r>
              <a:rPr lang="en-US" altLang="en-US" sz="2631" dirty="0">
                <a:solidFill>
                  <a:srgbClr val="0000FF"/>
                </a:solidFill>
              </a:rPr>
              <a:t>[Note:  A = NOT(A)]</a:t>
            </a:r>
          </a:p>
          <a:p>
            <a:pPr lvl="1">
              <a:spcBef>
                <a:spcPts val="998"/>
              </a:spcBef>
              <a:buSzPct val="100000"/>
              <a:tabLst>
                <a:tab pos="194425" algn="l"/>
                <a:tab pos="296677" algn="l"/>
                <a:tab pos="711449" algn="l"/>
                <a:tab pos="1126221" algn="l"/>
                <a:tab pos="1540993" algn="l"/>
                <a:tab pos="1955764" algn="l"/>
                <a:tab pos="2370536" algn="l"/>
                <a:tab pos="2785308" algn="l"/>
                <a:tab pos="3200080" algn="l"/>
                <a:tab pos="3614852" algn="l"/>
                <a:tab pos="4029624" algn="l"/>
                <a:tab pos="4444395" algn="l"/>
                <a:tab pos="4859167" algn="l"/>
                <a:tab pos="5273939" algn="l"/>
                <a:tab pos="5688711" algn="l"/>
                <a:tab pos="6103483" algn="l"/>
                <a:tab pos="6518255" algn="l"/>
                <a:tab pos="6933027" algn="l"/>
                <a:tab pos="7347798" algn="l"/>
                <a:tab pos="7762570" algn="l"/>
                <a:tab pos="8177342" algn="l"/>
              </a:tabLst>
            </a:pPr>
            <a:endParaRPr lang="en-US" altLang="en-US" sz="2631" dirty="0">
              <a:solidFill>
                <a:schemeClr val="accent2"/>
              </a:solidFill>
            </a:endParaRPr>
          </a:p>
          <a:p>
            <a:pPr lvl="1">
              <a:spcBef>
                <a:spcPts val="998"/>
              </a:spcBef>
              <a:buSzPct val="100000"/>
              <a:tabLst>
                <a:tab pos="194425" algn="l"/>
                <a:tab pos="296677" algn="l"/>
                <a:tab pos="711449" algn="l"/>
                <a:tab pos="1126221" algn="l"/>
                <a:tab pos="1540993" algn="l"/>
                <a:tab pos="1955764" algn="l"/>
                <a:tab pos="2370536" algn="l"/>
                <a:tab pos="2785308" algn="l"/>
                <a:tab pos="3200080" algn="l"/>
                <a:tab pos="3614852" algn="l"/>
                <a:tab pos="4029624" algn="l"/>
                <a:tab pos="4444395" algn="l"/>
                <a:tab pos="4859167" algn="l"/>
                <a:tab pos="5273939" algn="l"/>
                <a:tab pos="5688711" algn="l"/>
                <a:tab pos="6103483" algn="l"/>
                <a:tab pos="6518255" algn="l"/>
                <a:tab pos="6933027" algn="l"/>
                <a:tab pos="7347798" algn="l"/>
                <a:tab pos="7762570" algn="l"/>
                <a:tab pos="8177342" algn="l"/>
              </a:tabLst>
            </a:pPr>
            <a:endParaRPr lang="en-US" altLang="en-US" sz="2631" dirty="0"/>
          </a:p>
          <a:p>
            <a:pPr marL="0" indent="0">
              <a:spcBef>
                <a:spcPts val="998"/>
              </a:spcBef>
              <a:buSzPct val="100000"/>
              <a:buNone/>
              <a:tabLst>
                <a:tab pos="194425" algn="l"/>
                <a:tab pos="296677" algn="l"/>
                <a:tab pos="711449" algn="l"/>
                <a:tab pos="1126221" algn="l"/>
                <a:tab pos="1540993" algn="l"/>
                <a:tab pos="1955764" algn="l"/>
                <a:tab pos="2370536" algn="l"/>
                <a:tab pos="2785308" algn="l"/>
                <a:tab pos="3200080" algn="l"/>
                <a:tab pos="3614852" algn="l"/>
                <a:tab pos="4029624" algn="l"/>
                <a:tab pos="4444395" algn="l"/>
                <a:tab pos="4859167" algn="l"/>
                <a:tab pos="5273939" algn="l"/>
                <a:tab pos="5688711" algn="l"/>
                <a:tab pos="6103483" algn="l"/>
                <a:tab pos="6518255" algn="l"/>
                <a:tab pos="6933027" algn="l"/>
                <a:tab pos="7347798" algn="l"/>
                <a:tab pos="7762570" algn="l"/>
                <a:tab pos="8177342" algn="l"/>
              </a:tabLst>
            </a:pPr>
            <a:endParaRPr lang="en-US" altLang="en-US" sz="2903" b="1" dirty="0"/>
          </a:p>
          <a:p>
            <a:pPr marL="0" indent="0">
              <a:spcBef>
                <a:spcPts val="998"/>
              </a:spcBef>
              <a:buSzPct val="100000"/>
              <a:buNone/>
              <a:tabLst>
                <a:tab pos="194425" algn="l"/>
                <a:tab pos="296677" algn="l"/>
                <a:tab pos="711449" algn="l"/>
                <a:tab pos="1126221" algn="l"/>
                <a:tab pos="1540993" algn="l"/>
                <a:tab pos="1955764" algn="l"/>
                <a:tab pos="2370536" algn="l"/>
                <a:tab pos="2785308" algn="l"/>
                <a:tab pos="3200080" algn="l"/>
                <a:tab pos="3614852" algn="l"/>
                <a:tab pos="4029624" algn="l"/>
                <a:tab pos="4444395" algn="l"/>
                <a:tab pos="4859167" algn="l"/>
                <a:tab pos="5273939" algn="l"/>
                <a:tab pos="5688711" algn="l"/>
                <a:tab pos="6103483" algn="l"/>
                <a:tab pos="6518255" algn="l"/>
                <a:tab pos="6933027" algn="l"/>
                <a:tab pos="7347798" algn="l"/>
                <a:tab pos="7762570" algn="l"/>
                <a:tab pos="8177342" algn="l"/>
              </a:tabLst>
            </a:pPr>
            <a:endParaRPr lang="en-US" altLang="en-US" sz="2903" b="1" dirty="0"/>
          </a:p>
        </p:txBody>
      </p:sp>
      <p:graphicFrame>
        <p:nvGraphicFramePr>
          <p:cNvPr id="13" name="Object 0" descr="Please contact instructor for more information on this image.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2837879"/>
              </p:ext>
            </p:extLst>
          </p:nvPr>
        </p:nvGraphicFramePr>
        <p:xfrm>
          <a:off x="1810223" y="3492851"/>
          <a:ext cx="1935512" cy="3323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1142857" imgH="1961905" progId="Paint.Picture">
                  <p:embed/>
                </p:oleObj>
              </mc:Choice>
              <mc:Fallback>
                <p:oleObj name="Bitmap Image" r:id="rId3" imgW="1142857" imgH="1961905" progId="Paint.Picture">
                  <p:embed/>
                  <p:pic>
                    <p:nvPicPr>
                      <p:cNvPr id="13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0223" y="3492851"/>
                        <a:ext cx="1935512" cy="33232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2074147"/>
              </p:ext>
            </p:extLst>
          </p:nvPr>
        </p:nvGraphicFramePr>
        <p:xfrm>
          <a:off x="7844298" y="2775417"/>
          <a:ext cx="3643487" cy="3823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4629796" imgH="4858428" progId="Paint.Picture">
                  <p:embed/>
                </p:oleObj>
              </mc:Choice>
              <mc:Fallback>
                <p:oleObj name="Bitmap Image" r:id="rId5" imgW="4629796" imgH="4858428" progId="Paint.Picture">
                  <p:embed/>
                  <p:pic>
                    <p:nvPicPr>
                      <p:cNvPr id="14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4298" y="2775417"/>
                        <a:ext cx="3643487" cy="38232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Connecto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681247" y="3475084"/>
            <a:ext cx="276502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285777" y="4440473"/>
            <a:ext cx="3387147" cy="1767407"/>
          </a:xfrm>
          <a:prstGeom prst="rect">
            <a:avLst/>
          </a:prstGeom>
          <a:solidFill>
            <a:srgbClr val="FFFFCC"/>
          </a:solidFill>
          <a:ln>
            <a:solidFill>
              <a:srgbClr val="0000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en-US" sz="1814" dirty="0"/>
              <a:t>Application:  In the Space Shuttle, 3 redundant circuits each compute the same function </a:t>
            </a:r>
            <a:r>
              <a:rPr lang="en-US" sz="1814" i="1" dirty="0"/>
              <a:t>f</a:t>
            </a:r>
            <a:r>
              <a:rPr lang="en-US" sz="1814" dirty="0"/>
              <a:t>.  If a MAJORITY of circuit outputs agree (=</a:t>
            </a:r>
            <a:r>
              <a:rPr lang="en-US" sz="18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14" dirty="0"/>
              <a:t>), then the </a:t>
            </a:r>
            <a:r>
              <a:rPr lang="en-US" sz="18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14" dirty="0"/>
              <a:t>-valued result is assumed to be correct.</a:t>
            </a:r>
          </a:p>
        </p:txBody>
      </p:sp>
    </p:spTree>
    <p:extLst>
      <p:ext uri="{BB962C8B-B14F-4D97-AF65-F5344CB8AC3E}">
        <p14:creationId xmlns:p14="http://schemas.microsoft.com/office/powerpoint/2010/main" val="261742655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86E4E-DBD1-4BB3-B55C-D42D44AF4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40" y="-1142040"/>
            <a:ext cx="10967040" cy="1142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4 Step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2188EA-FEDE-C94C-9B3C-9EF75D1A9614}"/>
              </a:ext>
            </a:extLst>
          </p:cNvPr>
          <p:cNvSpPr txBox="1"/>
          <p:nvPr/>
        </p:nvSpPr>
        <p:spPr>
          <a:xfrm>
            <a:off x="914400" y="1106905"/>
            <a:ext cx="67885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Translate the following ARM instruction to hexadecimal machine code.</a:t>
            </a:r>
          </a:p>
          <a:p>
            <a:endParaRPr lang="en-US" dirty="0"/>
          </a:p>
          <a:p>
            <a:r>
              <a:rPr lang="en-US" dirty="0"/>
              <a:t>LDURH, X11, [X10, #4]</a:t>
            </a:r>
          </a:p>
        </p:txBody>
      </p:sp>
    </p:spTree>
    <p:extLst>
      <p:ext uri="{BB962C8B-B14F-4D97-AF65-F5344CB8AC3E}">
        <p14:creationId xmlns:p14="http://schemas.microsoft.com/office/powerpoint/2010/main" val="4022801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873FB-C566-4D03-A8FE-D5802950E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40" y="-1142040"/>
            <a:ext cx="10967040" cy="1142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4 Step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2188EA-FEDE-C94C-9B3C-9EF75D1A9614}"/>
              </a:ext>
            </a:extLst>
          </p:cNvPr>
          <p:cNvSpPr txBox="1"/>
          <p:nvPr/>
        </p:nvSpPr>
        <p:spPr>
          <a:xfrm>
            <a:off x="914400" y="1106905"/>
            <a:ext cx="6788525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Translate the following ARM instruction to hexadecimal machine code.</a:t>
            </a:r>
          </a:p>
          <a:p>
            <a:endParaRPr lang="en-US" dirty="0"/>
          </a:p>
          <a:p>
            <a:r>
              <a:rPr lang="en-US" dirty="0"/>
              <a:t>LDURH, X11, [X10, #4]</a:t>
            </a:r>
          </a:p>
          <a:p>
            <a:endParaRPr lang="en-US" dirty="0"/>
          </a:p>
          <a:p>
            <a:r>
              <a:rPr lang="en-US" b="1" dirty="0"/>
              <a:t>Opcode = 01111000010</a:t>
            </a:r>
          </a:p>
          <a:p>
            <a:endParaRPr lang="en-US" b="1" dirty="0"/>
          </a:p>
          <a:p>
            <a:r>
              <a:rPr lang="en-US" b="1" dirty="0"/>
              <a:t>Offset = 000000100</a:t>
            </a:r>
          </a:p>
          <a:p>
            <a:endParaRPr lang="en-US" b="1" dirty="0"/>
          </a:p>
          <a:p>
            <a:r>
              <a:rPr lang="en-US" b="1" dirty="0"/>
              <a:t>Rn = 01010</a:t>
            </a:r>
          </a:p>
          <a:p>
            <a:endParaRPr lang="en-US" b="1" dirty="0"/>
          </a:p>
          <a:p>
            <a:r>
              <a:rPr lang="en-US" b="1" dirty="0"/>
              <a:t>Rt = 01011</a:t>
            </a:r>
          </a:p>
          <a:p>
            <a:endParaRPr lang="en-US" b="1" dirty="0"/>
          </a:p>
          <a:p>
            <a:r>
              <a:rPr lang="en-US" b="1" dirty="0"/>
              <a:t>01111000010 000000100 00 01010 01011</a:t>
            </a:r>
          </a:p>
          <a:p>
            <a:endParaRPr lang="en-US" b="1" dirty="0"/>
          </a:p>
          <a:p>
            <a:r>
              <a:rPr lang="en-US" b="1" dirty="0"/>
              <a:t>0111 1000 0100 0000 0100 0001 0100 1011</a:t>
            </a:r>
          </a:p>
          <a:p>
            <a:endParaRPr lang="en-US" b="1" dirty="0"/>
          </a:p>
          <a:p>
            <a:r>
              <a:rPr lang="en-US" b="1" dirty="0"/>
              <a:t>0x7840414B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65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A89DC-C250-4999-BEA4-0D4DFFA9B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40" y="-1142040"/>
            <a:ext cx="10967040" cy="1142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5 Step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6DF41B-DA87-4E4B-8799-34A55FC25EFF}"/>
              </a:ext>
            </a:extLst>
          </p:cNvPr>
          <p:cNvSpPr txBox="1"/>
          <p:nvPr/>
        </p:nvSpPr>
        <p:spPr>
          <a:xfrm>
            <a:off x="854242" y="1130968"/>
            <a:ext cx="100949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the mnemonic for the following ARM machine code instruction, i.e. what type of instruction is it? </a:t>
            </a:r>
          </a:p>
          <a:p>
            <a:endParaRPr lang="en-US" dirty="0"/>
          </a:p>
          <a:p>
            <a:r>
              <a:rPr lang="en-US" dirty="0"/>
              <a:t>0xD3406149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66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D15E7-1D3D-8D49-94A3-9715FB07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on the Final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C6075-1F48-944C-B042-8E22D9F95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137" y="1419726"/>
            <a:ext cx="11003213" cy="4757237"/>
          </a:xfrm>
        </p:spPr>
        <p:txBody>
          <a:bodyPr>
            <a:normAutofit fontScale="92500" lnSpcReduction="20000"/>
          </a:bodyPr>
          <a:lstStyle/>
          <a:p>
            <a:r>
              <a:rPr lang="en-US" sz="1400" dirty="0"/>
              <a:t>Computer Performance Equation </a:t>
            </a:r>
          </a:p>
          <a:p>
            <a:r>
              <a:rPr lang="en-US" sz="1400" dirty="0"/>
              <a:t>Digital Logic</a:t>
            </a:r>
          </a:p>
          <a:p>
            <a:pPr lvl="1"/>
            <a:r>
              <a:rPr lang="en-US" sz="1200" dirty="0"/>
              <a:t>Types of circuits</a:t>
            </a:r>
          </a:p>
          <a:p>
            <a:r>
              <a:rPr lang="en-US" sz="1400" dirty="0"/>
              <a:t>ARM Instructions</a:t>
            </a:r>
          </a:p>
          <a:p>
            <a:pPr lvl="1"/>
            <a:r>
              <a:rPr lang="en-US" sz="1200" dirty="0"/>
              <a:t>ARM to machine code, machine code to ARM</a:t>
            </a:r>
          </a:p>
          <a:p>
            <a:pPr lvl="1"/>
            <a:r>
              <a:rPr lang="en-US" sz="1200" dirty="0"/>
              <a:t>Programming a loop</a:t>
            </a:r>
          </a:p>
          <a:p>
            <a:pPr lvl="1"/>
            <a:r>
              <a:rPr lang="en-US" sz="1200" dirty="0"/>
              <a:t>Creating a stack frame</a:t>
            </a:r>
          </a:p>
          <a:p>
            <a:r>
              <a:rPr lang="en-US" sz="1400" dirty="0"/>
              <a:t>Numbers and arithmetic</a:t>
            </a:r>
          </a:p>
          <a:p>
            <a:pPr lvl="1"/>
            <a:r>
              <a:rPr lang="en-US" sz="1200" dirty="0"/>
              <a:t>Binary multiplication</a:t>
            </a:r>
          </a:p>
          <a:p>
            <a:pPr lvl="1"/>
            <a:r>
              <a:rPr lang="en-US" sz="1200" dirty="0"/>
              <a:t>Decimal to IEEE 754, IEEE 754 to decimal</a:t>
            </a:r>
          </a:p>
          <a:p>
            <a:r>
              <a:rPr lang="en-US" sz="1400" dirty="0"/>
              <a:t>Single Cycle Data Path</a:t>
            </a:r>
          </a:p>
          <a:p>
            <a:pPr lvl="1"/>
            <a:r>
              <a:rPr lang="en-US" sz="1200" dirty="0"/>
              <a:t>Control signals for different types of instructions</a:t>
            </a:r>
          </a:p>
          <a:p>
            <a:r>
              <a:rPr lang="en-US" sz="1400" dirty="0"/>
              <a:t>Pipelined Data Path</a:t>
            </a:r>
          </a:p>
          <a:p>
            <a:pPr lvl="1"/>
            <a:r>
              <a:rPr lang="en-US" sz="1200" dirty="0"/>
              <a:t>Control signals</a:t>
            </a:r>
          </a:p>
          <a:p>
            <a:pPr lvl="1"/>
            <a:r>
              <a:rPr lang="en-US" sz="1200" dirty="0"/>
              <a:t>Stalls</a:t>
            </a:r>
          </a:p>
          <a:p>
            <a:pPr lvl="1"/>
            <a:r>
              <a:rPr lang="en-US" sz="1200" dirty="0"/>
              <a:t>Branch prediction</a:t>
            </a:r>
          </a:p>
          <a:p>
            <a:r>
              <a:rPr lang="en-US" sz="1400" dirty="0"/>
              <a:t>Cache</a:t>
            </a:r>
          </a:p>
          <a:p>
            <a:pPr lvl="1"/>
            <a:r>
              <a:rPr lang="en-US" sz="1200" dirty="0"/>
              <a:t>Average memory access time</a:t>
            </a:r>
          </a:p>
          <a:p>
            <a:r>
              <a:rPr lang="en-US" sz="1400" dirty="0"/>
              <a:t>Virtual memory</a:t>
            </a:r>
          </a:p>
          <a:p>
            <a:pPr lvl="1"/>
            <a:r>
              <a:rPr lang="en-US" sz="1200" dirty="0"/>
              <a:t>Virtual memory address translation</a:t>
            </a:r>
          </a:p>
          <a:p>
            <a:r>
              <a:rPr lang="en-US" sz="1400" dirty="0"/>
              <a:t>Flynn’s taxonomy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91836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BDC1F-F239-4791-8CDF-2D499E663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40" y="-1142040"/>
            <a:ext cx="10967040" cy="1142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5 Step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6DF41B-DA87-4E4B-8799-34A55FC25EFF}"/>
              </a:ext>
            </a:extLst>
          </p:cNvPr>
          <p:cNvSpPr txBox="1"/>
          <p:nvPr/>
        </p:nvSpPr>
        <p:spPr>
          <a:xfrm>
            <a:off x="854242" y="1130968"/>
            <a:ext cx="10094943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the mnemonic for the following ARM machine code instruction, i.e. what type of instruction is it? </a:t>
            </a:r>
          </a:p>
          <a:p>
            <a:endParaRPr lang="en-US" dirty="0"/>
          </a:p>
          <a:p>
            <a:r>
              <a:rPr lang="en-US" dirty="0"/>
              <a:t>0xD3406149</a:t>
            </a:r>
          </a:p>
          <a:p>
            <a:endParaRPr lang="en-US" dirty="0"/>
          </a:p>
          <a:p>
            <a:r>
              <a:rPr lang="en-US" b="1" dirty="0"/>
              <a:t>1101 0011 0100</a:t>
            </a:r>
          </a:p>
          <a:p>
            <a:endParaRPr lang="en-US" b="1" dirty="0"/>
          </a:p>
          <a:p>
            <a:r>
              <a:rPr lang="en-US" b="1" dirty="0"/>
              <a:t>Longest opcode is 11, shortest is 6, look on sheet for opcodes starting with 110100</a:t>
            </a:r>
          </a:p>
          <a:p>
            <a:endParaRPr lang="en-US" b="1" dirty="0"/>
          </a:p>
          <a:p>
            <a:r>
              <a:rPr lang="en-US" b="1" dirty="0"/>
              <a:t>LSR is 11010011010</a:t>
            </a:r>
          </a:p>
          <a:p>
            <a:endParaRPr lang="en-US" b="1" dirty="0"/>
          </a:p>
          <a:p>
            <a:r>
              <a:rPr lang="en-US" b="1" dirty="0"/>
              <a:t>….welcome to reverse engineering!  </a:t>
            </a:r>
            <a:r>
              <a:rPr lang="en-US" b="1" dirty="0">
                <a:sym typeface="Wingdings" pitchFamily="2" charset="2"/>
              </a:rPr>
              <a:t></a:t>
            </a:r>
            <a:endParaRPr lang="en-US" b="1" dirty="0"/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774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17102-F86B-43D2-937D-4D1D85C0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40" y="-1142040"/>
            <a:ext cx="10967040" cy="1142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6 Step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6858A0-AFD7-9543-B09A-BC5176599982}"/>
              </a:ext>
            </a:extLst>
          </p:cNvPr>
          <p:cNvSpPr txBox="1"/>
          <p:nvPr/>
        </p:nvSpPr>
        <p:spPr>
          <a:xfrm>
            <a:off x="1022684" y="998621"/>
            <a:ext cx="87127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ARM code for the following high level code.  Assume </a:t>
            </a:r>
            <a:r>
              <a:rPr lang="en-US" dirty="0" err="1"/>
              <a:t>i</a:t>
            </a:r>
            <a:r>
              <a:rPr lang="en-US" dirty="0"/>
              <a:t> is in X9, j is in X10, put x in X11</a:t>
            </a:r>
          </a:p>
          <a:p>
            <a:endParaRPr lang="en-US" dirty="0"/>
          </a:p>
          <a:p>
            <a:r>
              <a:rPr lang="en-US" dirty="0"/>
              <a:t>If (</a:t>
            </a:r>
            <a:r>
              <a:rPr lang="en-US" dirty="0" err="1"/>
              <a:t>i</a:t>
            </a:r>
            <a:r>
              <a:rPr lang="en-US" dirty="0"/>
              <a:t>==j)</a:t>
            </a:r>
          </a:p>
          <a:p>
            <a:r>
              <a:rPr lang="en-US" dirty="0"/>
              <a:t>       x=2*</a:t>
            </a:r>
            <a:r>
              <a:rPr lang="en-US" dirty="0" err="1"/>
              <a:t>i</a:t>
            </a:r>
            <a:endParaRPr lang="en-US" dirty="0"/>
          </a:p>
          <a:p>
            <a:r>
              <a:rPr lang="en-US" dirty="0"/>
              <a:t>else</a:t>
            </a:r>
          </a:p>
          <a:p>
            <a:r>
              <a:rPr lang="en-US" dirty="0"/>
              <a:t>       x=2*j</a:t>
            </a:r>
          </a:p>
        </p:txBody>
      </p:sp>
    </p:spTree>
    <p:extLst>
      <p:ext uri="{BB962C8B-B14F-4D97-AF65-F5344CB8AC3E}">
        <p14:creationId xmlns:p14="http://schemas.microsoft.com/office/powerpoint/2010/main" val="2424285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AB6E1-6DB3-44A8-A328-602967F43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40" y="-1142040"/>
            <a:ext cx="10967040" cy="1142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6 Step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6858A0-AFD7-9543-B09A-BC5176599982}"/>
              </a:ext>
            </a:extLst>
          </p:cNvPr>
          <p:cNvSpPr txBox="1"/>
          <p:nvPr/>
        </p:nvSpPr>
        <p:spPr>
          <a:xfrm>
            <a:off x="1022684" y="998621"/>
            <a:ext cx="910710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ARM code for the following high level language.  Assume </a:t>
            </a:r>
            <a:r>
              <a:rPr lang="en-US" dirty="0" err="1"/>
              <a:t>i</a:t>
            </a:r>
            <a:r>
              <a:rPr lang="en-US" dirty="0"/>
              <a:t> is in X9, j is in X10, put x in X11</a:t>
            </a:r>
          </a:p>
          <a:p>
            <a:endParaRPr lang="en-US" dirty="0"/>
          </a:p>
          <a:p>
            <a:r>
              <a:rPr lang="en-US" dirty="0"/>
              <a:t>If (</a:t>
            </a:r>
            <a:r>
              <a:rPr lang="en-US" dirty="0" err="1"/>
              <a:t>i</a:t>
            </a:r>
            <a:r>
              <a:rPr lang="en-US" dirty="0"/>
              <a:t>==j)</a:t>
            </a:r>
          </a:p>
          <a:p>
            <a:r>
              <a:rPr lang="en-US" dirty="0"/>
              <a:t>       x=2*</a:t>
            </a:r>
            <a:r>
              <a:rPr lang="en-US" dirty="0" err="1"/>
              <a:t>i</a:t>
            </a:r>
            <a:endParaRPr lang="en-US" dirty="0"/>
          </a:p>
          <a:p>
            <a:r>
              <a:rPr lang="en-US" dirty="0"/>
              <a:t>else</a:t>
            </a:r>
          </a:p>
          <a:p>
            <a:r>
              <a:rPr lang="en-US" dirty="0"/>
              <a:t>       x=2*j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 b="1" dirty="0"/>
              <a:t>SUBS X12, X9, X10</a:t>
            </a:r>
          </a:p>
          <a:p>
            <a:r>
              <a:rPr lang="en-US" b="1" dirty="0"/>
              <a:t>	B.NE Else</a:t>
            </a:r>
          </a:p>
          <a:p>
            <a:r>
              <a:rPr lang="en-US" b="1" dirty="0"/>
              <a:t>	LSL X11, X9, 1</a:t>
            </a:r>
          </a:p>
          <a:p>
            <a:r>
              <a:rPr lang="en-US" b="1" dirty="0"/>
              <a:t>	B </a:t>
            </a:r>
            <a:r>
              <a:rPr lang="en-US" b="1" dirty="0" err="1"/>
              <a:t>DoneIf</a:t>
            </a:r>
            <a:endParaRPr lang="en-US" b="1" dirty="0"/>
          </a:p>
          <a:p>
            <a:r>
              <a:rPr lang="en-US" b="1" dirty="0"/>
              <a:t>Else:	LSL X11, X10, 1</a:t>
            </a:r>
          </a:p>
          <a:p>
            <a:r>
              <a:rPr lang="en-US" b="1" dirty="0" err="1"/>
              <a:t>DoneIf</a:t>
            </a:r>
            <a:r>
              <a:rPr lang="en-US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358606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5ED53-8268-4DD1-ACC0-2C454A83B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40" y="-1142040"/>
            <a:ext cx="10967040" cy="1142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6 Step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6858A0-AFD7-9543-B09A-BC5176599982}"/>
              </a:ext>
            </a:extLst>
          </p:cNvPr>
          <p:cNvSpPr txBox="1"/>
          <p:nvPr/>
        </p:nvSpPr>
        <p:spPr>
          <a:xfrm>
            <a:off x="1022684" y="998621"/>
            <a:ext cx="910710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ARM code for the following high level language.  Assume </a:t>
            </a:r>
            <a:r>
              <a:rPr lang="en-US" dirty="0" err="1"/>
              <a:t>i</a:t>
            </a:r>
            <a:r>
              <a:rPr lang="en-US" dirty="0"/>
              <a:t> is in X9, j is in X10, put x in X11</a:t>
            </a:r>
          </a:p>
          <a:p>
            <a:endParaRPr lang="en-US" dirty="0"/>
          </a:p>
          <a:p>
            <a:r>
              <a:rPr lang="en-US" dirty="0"/>
              <a:t>If (</a:t>
            </a:r>
            <a:r>
              <a:rPr lang="en-US" dirty="0" err="1"/>
              <a:t>i</a:t>
            </a:r>
            <a:r>
              <a:rPr lang="en-US" dirty="0"/>
              <a:t>==j)</a:t>
            </a:r>
          </a:p>
          <a:p>
            <a:r>
              <a:rPr lang="en-US" dirty="0"/>
              <a:t>       x=2*</a:t>
            </a:r>
            <a:r>
              <a:rPr lang="en-US" dirty="0" err="1"/>
              <a:t>i</a:t>
            </a:r>
            <a:endParaRPr lang="en-US" dirty="0"/>
          </a:p>
          <a:p>
            <a:r>
              <a:rPr lang="en-US" dirty="0"/>
              <a:t>else</a:t>
            </a:r>
          </a:p>
          <a:p>
            <a:r>
              <a:rPr lang="en-US" dirty="0"/>
              <a:t>       x=2*j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 b="1" dirty="0"/>
              <a:t>SUB X12, X9, X10</a:t>
            </a:r>
          </a:p>
          <a:p>
            <a:r>
              <a:rPr lang="en-US" b="1" dirty="0"/>
              <a:t>	CBNZ X12, Else</a:t>
            </a:r>
          </a:p>
          <a:p>
            <a:r>
              <a:rPr lang="en-US" b="1" dirty="0"/>
              <a:t>	LSL X11, X9, 1</a:t>
            </a:r>
          </a:p>
          <a:p>
            <a:r>
              <a:rPr lang="en-US" b="1" dirty="0"/>
              <a:t>	B </a:t>
            </a:r>
            <a:r>
              <a:rPr lang="en-US" b="1" dirty="0" err="1"/>
              <a:t>DoneIf</a:t>
            </a:r>
            <a:endParaRPr lang="en-US" b="1" dirty="0"/>
          </a:p>
          <a:p>
            <a:r>
              <a:rPr lang="en-US" b="1" dirty="0"/>
              <a:t>Else:	LSL X11, X10, 1</a:t>
            </a:r>
          </a:p>
          <a:p>
            <a:r>
              <a:rPr lang="en-US" b="1" dirty="0" err="1"/>
              <a:t>DoneIf</a:t>
            </a:r>
            <a:r>
              <a:rPr lang="en-US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317139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3287DC-7B55-0B94-D386-428BBA019D2C}"/>
              </a:ext>
            </a:extLst>
          </p:cNvPr>
          <p:cNvSpPr txBox="1"/>
          <p:nvPr/>
        </p:nvSpPr>
        <p:spPr>
          <a:xfrm>
            <a:off x="798490" y="386366"/>
            <a:ext cx="28082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myProc1(int </a:t>
            </a:r>
            <a:r>
              <a:rPr lang="en-US" dirty="0" err="1"/>
              <a:t>i</a:t>
            </a:r>
            <a:r>
              <a:rPr lang="en-US" dirty="0"/>
              <a:t>, int j)</a:t>
            </a:r>
          </a:p>
          <a:p>
            <a:endParaRPr lang="en-US" dirty="0"/>
          </a:p>
          <a:p>
            <a:r>
              <a:rPr lang="en-US" dirty="0"/>
              <a:t>{	int k = myProc2(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r>
              <a:rPr lang="en-US" dirty="0"/>
              <a:t>	k=</a:t>
            </a:r>
            <a:r>
              <a:rPr lang="en-US" dirty="0" err="1"/>
              <a:t>k+j</a:t>
            </a:r>
            <a:r>
              <a:rPr lang="en-US" dirty="0"/>
              <a:t>;</a:t>
            </a:r>
          </a:p>
          <a:p>
            <a:r>
              <a:rPr lang="en-US" dirty="0"/>
              <a:t>	return k;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8A009B-B8C1-2A2A-6E14-234F0727C2E3}"/>
              </a:ext>
            </a:extLst>
          </p:cNvPr>
          <p:cNvSpPr txBox="1"/>
          <p:nvPr/>
        </p:nvSpPr>
        <p:spPr>
          <a:xfrm>
            <a:off x="592428" y="2047741"/>
            <a:ext cx="492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ARM code that corresponds to this C++ code</a:t>
            </a:r>
          </a:p>
        </p:txBody>
      </p:sp>
    </p:spTree>
    <p:extLst>
      <p:ext uri="{BB962C8B-B14F-4D97-AF65-F5344CB8AC3E}">
        <p14:creationId xmlns:p14="http://schemas.microsoft.com/office/powerpoint/2010/main" val="3144856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3287DC-7B55-0B94-D386-428BBA019D2C}"/>
              </a:ext>
            </a:extLst>
          </p:cNvPr>
          <p:cNvSpPr txBox="1"/>
          <p:nvPr/>
        </p:nvSpPr>
        <p:spPr>
          <a:xfrm>
            <a:off x="798490" y="386366"/>
            <a:ext cx="28082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myProc1(int </a:t>
            </a:r>
            <a:r>
              <a:rPr lang="en-US" dirty="0" err="1"/>
              <a:t>i</a:t>
            </a:r>
            <a:r>
              <a:rPr lang="en-US" dirty="0"/>
              <a:t>, int j)</a:t>
            </a:r>
          </a:p>
          <a:p>
            <a:endParaRPr lang="en-US" dirty="0"/>
          </a:p>
          <a:p>
            <a:r>
              <a:rPr lang="en-US" dirty="0"/>
              <a:t>{	int k = myProc2(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r>
              <a:rPr lang="en-US" dirty="0"/>
              <a:t>	k=</a:t>
            </a:r>
            <a:r>
              <a:rPr lang="en-US" dirty="0" err="1"/>
              <a:t>k+j</a:t>
            </a:r>
            <a:r>
              <a:rPr lang="en-US" dirty="0"/>
              <a:t>;</a:t>
            </a:r>
          </a:p>
          <a:p>
            <a:r>
              <a:rPr lang="en-US" dirty="0"/>
              <a:t>	return k;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8A009B-B8C1-2A2A-6E14-234F0727C2E3}"/>
              </a:ext>
            </a:extLst>
          </p:cNvPr>
          <p:cNvSpPr txBox="1"/>
          <p:nvPr/>
        </p:nvSpPr>
        <p:spPr>
          <a:xfrm>
            <a:off x="592428" y="2047741"/>
            <a:ext cx="49296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ARM code that corresponds to this C++ code</a:t>
            </a:r>
          </a:p>
          <a:p>
            <a:endParaRPr lang="en-US" dirty="0"/>
          </a:p>
          <a:p>
            <a:r>
              <a:rPr lang="en-US" dirty="0"/>
              <a:t>//first create a stack frame that holds…..</a:t>
            </a:r>
          </a:p>
        </p:txBody>
      </p:sp>
    </p:spTree>
    <p:extLst>
      <p:ext uri="{BB962C8B-B14F-4D97-AF65-F5344CB8AC3E}">
        <p14:creationId xmlns:p14="http://schemas.microsoft.com/office/powerpoint/2010/main" val="1902684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3287DC-7B55-0B94-D386-428BBA019D2C}"/>
              </a:ext>
            </a:extLst>
          </p:cNvPr>
          <p:cNvSpPr txBox="1"/>
          <p:nvPr/>
        </p:nvSpPr>
        <p:spPr>
          <a:xfrm>
            <a:off x="798490" y="386366"/>
            <a:ext cx="28082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myProc1(int </a:t>
            </a:r>
            <a:r>
              <a:rPr lang="en-US" dirty="0" err="1"/>
              <a:t>i</a:t>
            </a:r>
            <a:r>
              <a:rPr lang="en-US" dirty="0"/>
              <a:t>, int j)</a:t>
            </a:r>
          </a:p>
          <a:p>
            <a:endParaRPr lang="en-US" dirty="0"/>
          </a:p>
          <a:p>
            <a:r>
              <a:rPr lang="en-US" dirty="0"/>
              <a:t>{	int k = myProc2(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r>
              <a:rPr lang="en-US" dirty="0"/>
              <a:t>	k=</a:t>
            </a:r>
            <a:r>
              <a:rPr lang="en-US" dirty="0" err="1"/>
              <a:t>k+j</a:t>
            </a:r>
            <a:r>
              <a:rPr lang="en-US" dirty="0"/>
              <a:t>;</a:t>
            </a:r>
          </a:p>
          <a:p>
            <a:r>
              <a:rPr lang="en-US" dirty="0"/>
              <a:t>	return k;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8A009B-B8C1-2A2A-6E14-234F0727C2E3}"/>
              </a:ext>
            </a:extLst>
          </p:cNvPr>
          <p:cNvSpPr txBox="1"/>
          <p:nvPr/>
        </p:nvSpPr>
        <p:spPr>
          <a:xfrm>
            <a:off x="592428" y="2047741"/>
            <a:ext cx="87822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ARM code that corresponds to this C++ code</a:t>
            </a:r>
          </a:p>
          <a:p>
            <a:endParaRPr lang="en-US" dirty="0"/>
          </a:p>
          <a:p>
            <a:r>
              <a:rPr lang="en-US" dirty="0"/>
              <a:t>//first create a stack frame that holds….. </a:t>
            </a:r>
            <a:r>
              <a:rPr lang="en-US" dirty="0" err="1"/>
              <a:t>i</a:t>
            </a:r>
            <a:r>
              <a:rPr lang="en-US" dirty="0"/>
              <a:t>, j, x29, x30, this means we need how many bytes?</a:t>
            </a:r>
          </a:p>
        </p:txBody>
      </p:sp>
    </p:spTree>
    <p:extLst>
      <p:ext uri="{BB962C8B-B14F-4D97-AF65-F5344CB8AC3E}">
        <p14:creationId xmlns:p14="http://schemas.microsoft.com/office/powerpoint/2010/main" val="1972476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3287DC-7B55-0B94-D386-428BBA019D2C}"/>
              </a:ext>
            </a:extLst>
          </p:cNvPr>
          <p:cNvSpPr txBox="1"/>
          <p:nvPr/>
        </p:nvSpPr>
        <p:spPr>
          <a:xfrm>
            <a:off x="798490" y="386366"/>
            <a:ext cx="28082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myProc1(int </a:t>
            </a:r>
            <a:r>
              <a:rPr lang="en-US" dirty="0" err="1"/>
              <a:t>i</a:t>
            </a:r>
            <a:r>
              <a:rPr lang="en-US" dirty="0"/>
              <a:t>, int j)</a:t>
            </a:r>
          </a:p>
          <a:p>
            <a:endParaRPr lang="en-US" dirty="0"/>
          </a:p>
          <a:p>
            <a:r>
              <a:rPr lang="en-US" dirty="0"/>
              <a:t>{	int k = myProc2(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r>
              <a:rPr lang="en-US" dirty="0"/>
              <a:t>	k=</a:t>
            </a:r>
            <a:r>
              <a:rPr lang="en-US" dirty="0" err="1"/>
              <a:t>k+j</a:t>
            </a:r>
            <a:r>
              <a:rPr lang="en-US" dirty="0"/>
              <a:t>;</a:t>
            </a:r>
          </a:p>
          <a:p>
            <a:r>
              <a:rPr lang="en-US" dirty="0"/>
              <a:t>	return k;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8A009B-B8C1-2A2A-6E14-234F0727C2E3}"/>
              </a:ext>
            </a:extLst>
          </p:cNvPr>
          <p:cNvSpPr txBox="1"/>
          <p:nvPr/>
        </p:nvSpPr>
        <p:spPr>
          <a:xfrm>
            <a:off x="592428" y="2047741"/>
            <a:ext cx="896181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ARM code that corresponds to this C++ code</a:t>
            </a:r>
          </a:p>
          <a:p>
            <a:endParaRPr lang="en-US" dirty="0"/>
          </a:p>
          <a:p>
            <a:r>
              <a:rPr lang="en-US" dirty="0"/>
              <a:t>//first create a stack frame that holds….. </a:t>
            </a:r>
            <a:r>
              <a:rPr lang="en-US" dirty="0" err="1"/>
              <a:t>i</a:t>
            </a:r>
            <a:r>
              <a:rPr lang="en-US" dirty="0"/>
              <a:t>, j, x29, x30, this means we need how many 32 bytes</a:t>
            </a:r>
          </a:p>
          <a:p>
            <a:r>
              <a:rPr lang="en-US" dirty="0"/>
              <a:t>sub </a:t>
            </a:r>
            <a:r>
              <a:rPr lang="en-US" dirty="0" err="1"/>
              <a:t>sp</a:t>
            </a:r>
            <a:r>
              <a:rPr lang="en-US" dirty="0"/>
              <a:t>, </a:t>
            </a:r>
            <a:r>
              <a:rPr lang="en-US" dirty="0" err="1"/>
              <a:t>sp</a:t>
            </a:r>
            <a:r>
              <a:rPr lang="en-US" dirty="0"/>
              <a:t>, 32</a:t>
            </a:r>
          </a:p>
          <a:p>
            <a:r>
              <a:rPr lang="en-US" dirty="0" err="1"/>
              <a:t>stur</a:t>
            </a:r>
            <a:r>
              <a:rPr lang="en-US" dirty="0"/>
              <a:t> x0, [</a:t>
            </a:r>
            <a:r>
              <a:rPr lang="en-US" dirty="0" err="1"/>
              <a:t>sp</a:t>
            </a:r>
            <a:r>
              <a:rPr lang="en-US" dirty="0"/>
              <a:t>, #0]</a:t>
            </a:r>
          </a:p>
          <a:p>
            <a:r>
              <a:rPr lang="en-US" dirty="0" err="1"/>
              <a:t>stur</a:t>
            </a:r>
            <a:r>
              <a:rPr lang="en-US" dirty="0"/>
              <a:t> x1, [</a:t>
            </a:r>
            <a:r>
              <a:rPr lang="en-US" dirty="0" err="1"/>
              <a:t>sp</a:t>
            </a:r>
            <a:r>
              <a:rPr lang="en-US" dirty="0"/>
              <a:t>, #8]</a:t>
            </a:r>
          </a:p>
          <a:p>
            <a:r>
              <a:rPr lang="en-US" dirty="0" err="1"/>
              <a:t>Stur</a:t>
            </a:r>
            <a:r>
              <a:rPr lang="en-US" dirty="0"/>
              <a:t> x29, [</a:t>
            </a:r>
            <a:r>
              <a:rPr lang="en-US" dirty="0" err="1"/>
              <a:t>sp</a:t>
            </a:r>
            <a:r>
              <a:rPr lang="en-US" dirty="0"/>
              <a:t>, #16]</a:t>
            </a:r>
          </a:p>
          <a:p>
            <a:r>
              <a:rPr lang="en-US" dirty="0" err="1"/>
              <a:t>stur</a:t>
            </a:r>
            <a:r>
              <a:rPr lang="en-US" dirty="0"/>
              <a:t> x30, [</a:t>
            </a:r>
            <a:r>
              <a:rPr lang="en-US" dirty="0" err="1"/>
              <a:t>sp</a:t>
            </a:r>
            <a:r>
              <a:rPr lang="en-US" dirty="0"/>
              <a:t>, #24]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2423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3287DC-7B55-0B94-D386-428BBA019D2C}"/>
              </a:ext>
            </a:extLst>
          </p:cNvPr>
          <p:cNvSpPr txBox="1"/>
          <p:nvPr/>
        </p:nvSpPr>
        <p:spPr>
          <a:xfrm>
            <a:off x="798490" y="386366"/>
            <a:ext cx="28082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myProc1(int </a:t>
            </a:r>
            <a:r>
              <a:rPr lang="en-US" dirty="0" err="1"/>
              <a:t>i</a:t>
            </a:r>
            <a:r>
              <a:rPr lang="en-US" dirty="0"/>
              <a:t>, int j)</a:t>
            </a:r>
          </a:p>
          <a:p>
            <a:endParaRPr lang="en-US" dirty="0"/>
          </a:p>
          <a:p>
            <a:r>
              <a:rPr lang="en-US" dirty="0"/>
              <a:t>{	int k = myProc2(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r>
              <a:rPr lang="en-US" dirty="0"/>
              <a:t>	k=</a:t>
            </a:r>
            <a:r>
              <a:rPr lang="en-US" dirty="0" err="1"/>
              <a:t>k+j</a:t>
            </a:r>
            <a:r>
              <a:rPr lang="en-US" dirty="0"/>
              <a:t>;</a:t>
            </a:r>
          </a:p>
          <a:p>
            <a:r>
              <a:rPr lang="en-US" dirty="0"/>
              <a:t>	return k;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8A009B-B8C1-2A2A-6E14-234F0727C2E3}"/>
              </a:ext>
            </a:extLst>
          </p:cNvPr>
          <p:cNvSpPr txBox="1"/>
          <p:nvPr/>
        </p:nvSpPr>
        <p:spPr>
          <a:xfrm>
            <a:off x="592428" y="2047741"/>
            <a:ext cx="896181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ARM code that corresponds to this C++ code</a:t>
            </a:r>
          </a:p>
          <a:p>
            <a:endParaRPr lang="en-US" dirty="0"/>
          </a:p>
          <a:p>
            <a:r>
              <a:rPr lang="en-US" dirty="0"/>
              <a:t>//first create a stack frame that holds….. </a:t>
            </a:r>
            <a:r>
              <a:rPr lang="en-US" dirty="0" err="1"/>
              <a:t>i</a:t>
            </a:r>
            <a:r>
              <a:rPr lang="en-US" dirty="0"/>
              <a:t>, j, x29, x30, this means we need how many 32 bytes</a:t>
            </a:r>
          </a:p>
          <a:p>
            <a:r>
              <a:rPr lang="en-US" dirty="0"/>
              <a:t>sub </a:t>
            </a:r>
            <a:r>
              <a:rPr lang="en-US" dirty="0" err="1"/>
              <a:t>sp</a:t>
            </a:r>
            <a:r>
              <a:rPr lang="en-US" dirty="0"/>
              <a:t>, </a:t>
            </a:r>
            <a:r>
              <a:rPr lang="en-US" dirty="0" err="1"/>
              <a:t>sp</a:t>
            </a:r>
            <a:r>
              <a:rPr lang="en-US" dirty="0"/>
              <a:t>, 32</a:t>
            </a:r>
          </a:p>
          <a:p>
            <a:r>
              <a:rPr lang="en-US" dirty="0" err="1"/>
              <a:t>stur</a:t>
            </a:r>
            <a:r>
              <a:rPr lang="en-US" dirty="0"/>
              <a:t> x0, [</a:t>
            </a:r>
            <a:r>
              <a:rPr lang="en-US" dirty="0" err="1"/>
              <a:t>sp</a:t>
            </a:r>
            <a:r>
              <a:rPr lang="en-US" dirty="0"/>
              <a:t>, #0]</a:t>
            </a:r>
          </a:p>
          <a:p>
            <a:r>
              <a:rPr lang="en-US" dirty="0" err="1"/>
              <a:t>stur</a:t>
            </a:r>
            <a:r>
              <a:rPr lang="en-US" dirty="0"/>
              <a:t> x1, [</a:t>
            </a:r>
            <a:r>
              <a:rPr lang="en-US" dirty="0" err="1"/>
              <a:t>sp</a:t>
            </a:r>
            <a:r>
              <a:rPr lang="en-US" dirty="0"/>
              <a:t>, #8]</a:t>
            </a:r>
          </a:p>
          <a:p>
            <a:r>
              <a:rPr lang="en-US" dirty="0" err="1"/>
              <a:t>Stur</a:t>
            </a:r>
            <a:r>
              <a:rPr lang="en-US" dirty="0"/>
              <a:t> x29, [</a:t>
            </a:r>
            <a:r>
              <a:rPr lang="en-US" dirty="0" err="1"/>
              <a:t>sp</a:t>
            </a:r>
            <a:r>
              <a:rPr lang="en-US" dirty="0"/>
              <a:t>, #16]</a:t>
            </a:r>
          </a:p>
          <a:p>
            <a:r>
              <a:rPr lang="en-US" dirty="0" err="1"/>
              <a:t>stur</a:t>
            </a:r>
            <a:r>
              <a:rPr lang="en-US" dirty="0"/>
              <a:t> x30, [</a:t>
            </a:r>
            <a:r>
              <a:rPr lang="en-US" dirty="0" err="1"/>
              <a:t>sp</a:t>
            </a:r>
            <a:r>
              <a:rPr lang="en-US" dirty="0"/>
              <a:t>, #24]</a:t>
            </a:r>
          </a:p>
          <a:p>
            <a:r>
              <a:rPr lang="en-US" dirty="0"/>
              <a:t>//call myProc2</a:t>
            </a:r>
          </a:p>
          <a:p>
            <a:r>
              <a:rPr lang="en-US" dirty="0"/>
              <a:t>bl myProc2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2651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3287DC-7B55-0B94-D386-428BBA019D2C}"/>
              </a:ext>
            </a:extLst>
          </p:cNvPr>
          <p:cNvSpPr txBox="1"/>
          <p:nvPr/>
        </p:nvSpPr>
        <p:spPr>
          <a:xfrm>
            <a:off x="798490" y="386366"/>
            <a:ext cx="28082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myProc1(int </a:t>
            </a:r>
            <a:r>
              <a:rPr lang="en-US" dirty="0" err="1"/>
              <a:t>i</a:t>
            </a:r>
            <a:r>
              <a:rPr lang="en-US" dirty="0"/>
              <a:t>, int j)</a:t>
            </a:r>
          </a:p>
          <a:p>
            <a:endParaRPr lang="en-US" dirty="0"/>
          </a:p>
          <a:p>
            <a:r>
              <a:rPr lang="en-US" dirty="0"/>
              <a:t>{	int k = myProc2(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r>
              <a:rPr lang="en-US" dirty="0"/>
              <a:t>	k=</a:t>
            </a:r>
            <a:r>
              <a:rPr lang="en-US" dirty="0" err="1"/>
              <a:t>k+j</a:t>
            </a:r>
            <a:r>
              <a:rPr lang="en-US" dirty="0"/>
              <a:t>;</a:t>
            </a:r>
          </a:p>
          <a:p>
            <a:r>
              <a:rPr lang="en-US" dirty="0"/>
              <a:t>	return k;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8A009B-B8C1-2A2A-6E14-234F0727C2E3}"/>
              </a:ext>
            </a:extLst>
          </p:cNvPr>
          <p:cNvSpPr txBox="1"/>
          <p:nvPr/>
        </p:nvSpPr>
        <p:spPr>
          <a:xfrm>
            <a:off x="592428" y="2047741"/>
            <a:ext cx="896181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ARM code that corresponds to this C++ code</a:t>
            </a:r>
          </a:p>
          <a:p>
            <a:endParaRPr lang="en-US" dirty="0"/>
          </a:p>
          <a:p>
            <a:r>
              <a:rPr lang="en-US" dirty="0"/>
              <a:t>//first create a stack frame that holds….. </a:t>
            </a:r>
            <a:r>
              <a:rPr lang="en-US" dirty="0" err="1"/>
              <a:t>i</a:t>
            </a:r>
            <a:r>
              <a:rPr lang="en-US" dirty="0"/>
              <a:t>, j, x29, x30, this means we need how many 32 bytes</a:t>
            </a:r>
          </a:p>
          <a:p>
            <a:r>
              <a:rPr lang="en-US" dirty="0"/>
              <a:t>sub </a:t>
            </a:r>
            <a:r>
              <a:rPr lang="en-US" dirty="0" err="1"/>
              <a:t>sp</a:t>
            </a:r>
            <a:r>
              <a:rPr lang="en-US" dirty="0"/>
              <a:t>, </a:t>
            </a:r>
            <a:r>
              <a:rPr lang="en-US" dirty="0" err="1"/>
              <a:t>sp</a:t>
            </a:r>
            <a:r>
              <a:rPr lang="en-US" dirty="0"/>
              <a:t>, 32</a:t>
            </a:r>
          </a:p>
          <a:p>
            <a:r>
              <a:rPr lang="en-US" dirty="0" err="1"/>
              <a:t>stur</a:t>
            </a:r>
            <a:r>
              <a:rPr lang="en-US" dirty="0"/>
              <a:t> x0, [</a:t>
            </a:r>
            <a:r>
              <a:rPr lang="en-US" dirty="0" err="1"/>
              <a:t>sp</a:t>
            </a:r>
            <a:r>
              <a:rPr lang="en-US" dirty="0"/>
              <a:t>, #0]</a:t>
            </a:r>
          </a:p>
          <a:p>
            <a:r>
              <a:rPr lang="en-US" dirty="0" err="1"/>
              <a:t>stur</a:t>
            </a:r>
            <a:r>
              <a:rPr lang="en-US" dirty="0"/>
              <a:t> x1, [</a:t>
            </a:r>
            <a:r>
              <a:rPr lang="en-US" dirty="0" err="1"/>
              <a:t>sp</a:t>
            </a:r>
            <a:r>
              <a:rPr lang="en-US" dirty="0"/>
              <a:t>, #8]</a:t>
            </a:r>
          </a:p>
          <a:p>
            <a:r>
              <a:rPr lang="en-US" dirty="0" err="1"/>
              <a:t>stur</a:t>
            </a:r>
            <a:r>
              <a:rPr lang="en-US" dirty="0"/>
              <a:t> x29, [</a:t>
            </a:r>
            <a:r>
              <a:rPr lang="en-US" dirty="0" err="1"/>
              <a:t>sp</a:t>
            </a:r>
            <a:r>
              <a:rPr lang="en-US" dirty="0"/>
              <a:t>, #16]</a:t>
            </a:r>
          </a:p>
          <a:p>
            <a:r>
              <a:rPr lang="en-US" dirty="0" err="1"/>
              <a:t>stur</a:t>
            </a:r>
            <a:r>
              <a:rPr lang="en-US" dirty="0"/>
              <a:t> x30, [</a:t>
            </a:r>
            <a:r>
              <a:rPr lang="en-US" dirty="0" err="1"/>
              <a:t>sp</a:t>
            </a:r>
            <a:r>
              <a:rPr lang="en-US" dirty="0"/>
              <a:t>, #24]</a:t>
            </a:r>
          </a:p>
          <a:p>
            <a:r>
              <a:rPr lang="en-US" dirty="0"/>
              <a:t>//call myProc2</a:t>
            </a:r>
          </a:p>
          <a:p>
            <a:r>
              <a:rPr lang="en-US" dirty="0"/>
              <a:t>bl myProc2</a:t>
            </a:r>
          </a:p>
          <a:p>
            <a:r>
              <a:rPr lang="en-US" dirty="0"/>
              <a:t>//save k</a:t>
            </a:r>
          </a:p>
          <a:p>
            <a:r>
              <a:rPr lang="en-US" dirty="0"/>
              <a:t>mov x2, x1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789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1E548-4139-4EFC-A0ED-0B218C67F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-1325563"/>
            <a:ext cx="1065911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Step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C2665-A8CB-034A-A7CB-54E74B07BE3E}"/>
              </a:ext>
            </a:extLst>
          </p:cNvPr>
          <p:cNvSpPr txBox="1"/>
          <p:nvPr/>
        </p:nvSpPr>
        <p:spPr>
          <a:xfrm>
            <a:off x="794084" y="818147"/>
            <a:ext cx="104193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program consisting of 2,000,000 instructions is executed running at a 1 GHz clock rate.  The program uses the following  mix of instructions:  40% R-type,  20% </a:t>
            </a:r>
            <a:r>
              <a:rPr lang="en-US" dirty="0" err="1"/>
              <a:t>ldur</a:t>
            </a:r>
            <a:r>
              <a:rPr lang="en-US" dirty="0"/>
              <a:t>, 10% </a:t>
            </a:r>
            <a:r>
              <a:rPr lang="en-US" dirty="0" err="1"/>
              <a:t>stur</a:t>
            </a:r>
            <a:r>
              <a:rPr lang="en-US" dirty="0"/>
              <a:t>,  30% </a:t>
            </a:r>
            <a:r>
              <a:rPr lang="en-US" dirty="0" err="1"/>
              <a:t>cbz</a:t>
            </a:r>
            <a:r>
              <a:rPr lang="en-US" dirty="0"/>
              <a:t>.  </a:t>
            </a:r>
            <a:r>
              <a:rPr lang="en-US" dirty="0" err="1"/>
              <a:t>Cbz</a:t>
            </a:r>
            <a:r>
              <a:rPr lang="en-US" dirty="0"/>
              <a:t> and LDUR have a CPI of 5, STUR and R-type have a CPI of 4.</a:t>
            </a:r>
          </a:p>
          <a:p>
            <a:endParaRPr lang="en-US" dirty="0"/>
          </a:p>
          <a:p>
            <a:r>
              <a:rPr lang="en-US" dirty="0"/>
              <a:t>What is the average CPI?</a:t>
            </a:r>
          </a:p>
          <a:p>
            <a:r>
              <a:rPr lang="en-US" dirty="0"/>
              <a:t>How long does it take to execute the program?</a:t>
            </a:r>
          </a:p>
          <a:p>
            <a:r>
              <a:rPr lang="en-US" dirty="0"/>
              <a:t>What is the speedup if CBZ is improved to a CPI of 3?</a:t>
            </a:r>
          </a:p>
        </p:txBody>
      </p:sp>
    </p:spTree>
    <p:extLst>
      <p:ext uri="{BB962C8B-B14F-4D97-AF65-F5344CB8AC3E}">
        <p14:creationId xmlns:p14="http://schemas.microsoft.com/office/powerpoint/2010/main" val="659377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3287DC-7B55-0B94-D386-428BBA019D2C}"/>
              </a:ext>
            </a:extLst>
          </p:cNvPr>
          <p:cNvSpPr txBox="1"/>
          <p:nvPr/>
        </p:nvSpPr>
        <p:spPr>
          <a:xfrm>
            <a:off x="798490" y="386366"/>
            <a:ext cx="28082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myProc1(int </a:t>
            </a:r>
            <a:r>
              <a:rPr lang="en-US" dirty="0" err="1"/>
              <a:t>i</a:t>
            </a:r>
            <a:r>
              <a:rPr lang="en-US" dirty="0"/>
              <a:t>, int j)</a:t>
            </a:r>
          </a:p>
          <a:p>
            <a:endParaRPr lang="en-US" dirty="0"/>
          </a:p>
          <a:p>
            <a:r>
              <a:rPr lang="en-US" dirty="0"/>
              <a:t>{	int k = myProc2(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r>
              <a:rPr lang="en-US" dirty="0"/>
              <a:t>	k=</a:t>
            </a:r>
            <a:r>
              <a:rPr lang="en-US" dirty="0" err="1"/>
              <a:t>k+j</a:t>
            </a:r>
            <a:r>
              <a:rPr lang="en-US" dirty="0"/>
              <a:t>;</a:t>
            </a:r>
          </a:p>
          <a:p>
            <a:r>
              <a:rPr lang="en-US" dirty="0"/>
              <a:t>	return k;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8A009B-B8C1-2A2A-6E14-234F0727C2E3}"/>
              </a:ext>
            </a:extLst>
          </p:cNvPr>
          <p:cNvSpPr txBox="1"/>
          <p:nvPr/>
        </p:nvSpPr>
        <p:spPr>
          <a:xfrm>
            <a:off x="592428" y="2047741"/>
            <a:ext cx="7971926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ARM code that corresponds to this C++ code</a:t>
            </a:r>
          </a:p>
          <a:p>
            <a:endParaRPr lang="en-US" dirty="0"/>
          </a:p>
          <a:p>
            <a:r>
              <a:rPr lang="en-US" sz="1600" dirty="0"/>
              <a:t>//first create a stack frame that holds….. </a:t>
            </a:r>
            <a:r>
              <a:rPr lang="en-US" sz="1600" dirty="0" err="1"/>
              <a:t>i</a:t>
            </a:r>
            <a:r>
              <a:rPr lang="en-US" sz="1600" dirty="0"/>
              <a:t>, j, x29, x30, this means we need how many 32 bytes</a:t>
            </a:r>
          </a:p>
          <a:p>
            <a:r>
              <a:rPr lang="en-US" sz="1600" dirty="0"/>
              <a:t>sub </a:t>
            </a:r>
            <a:r>
              <a:rPr lang="en-US" sz="1600" dirty="0" err="1"/>
              <a:t>sp</a:t>
            </a:r>
            <a:r>
              <a:rPr lang="en-US" sz="1600" dirty="0"/>
              <a:t>, </a:t>
            </a:r>
            <a:r>
              <a:rPr lang="en-US" sz="1600" dirty="0" err="1"/>
              <a:t>sp</a:t>
            </a:r>
            <a:r>
              <a:rPr lang="en-US" sz="1600" dirty="0"/>
              <a:t>, 32</a:t>
            </a:r>
          </a:p>
          <a:p>
            <a:r>
              <a:rPr lang="en-US" sz="1600" dirty="0" err="1"/>
              <a:t>stur</a:t>
            </a:r>
            <a:r>
              <a:rPr lang="en-US" sz="1600" dirty="0"/>
              <a:t> x0, [</a:t>
            </a:r>
            <a:r>
              <a:rPr lang="en-US" sz="1600" dirty="0" err="1"/>
              <a:t>sp</a:t>
            </a:r>
            <a:r>
              <a:rPr lang="en-US" sz="1600" dirty="0"/>
              <a:t>, #0]</a:t>
            </a:r>
          </a:p>
          <a:p>
            <a:r>
              <a:rPr lang="en-US" sz="1600" dirty="0" err="1"/>
              <a:t>stur</a:t>
            </a:r>
            <a:r>
              <a:rPr lang="en-US" sz="1600" dirty="0"/>
              <a:t> x1, [</a:t>
            </a:r>
            <a:r>
              <a:rPr lang="en-US" sz="1600" dirty="0" err="1"/>
              <a:t>sp</a:t>
            </a:r>
            <a:r>
              <a:rPr lang="en-US" sz="1600" dirty="0"/>
              <a:t>, #8]</a:t>
            </a:r>
          </a:p>
          <a:p>
            <a:r>
              <a:rPr lang="en-US" sz="1600" dirty="0" err="1"/>
              <a:t>stur</a:t>
            </a:r>
            <a:r>
              <a:rPr lang="en-US" sz="1600" dirty="0"/>
              <a:t> x29, [</a:t>
            </a:r>
            <a:r>
              <a:rPr lang="en-US" sz="1600" dirty="0" err="1"/>
              <a:t>sp</a:t>
            </a:r>
            <a:r>
              <a:rPr lang="en-US" sz="1600" dirty="0"/>
              <a:t>, #16]</a:t>
            </a:r>
          </a:p>
          <a:p>
            <a:r>
              <a:rPr lang="en-US" sz="1600" dirty="0" err="1"/>
              <a:t>stur</a:t>
            </a:r>
            <a:r>
              <a:rPr lang="en-US" sz="1600" dirty="0"/>
              <a:t> x30, [</a:t>
            </a:r>
            <a:r>
              <a:rPr lang="en-US" sz="1600" dirty="0" err="1"/>
              <a:t>sp</a:t>
            </a:r>
            <a:r>
              <a:rPr lang="en-US" sz="1600" dirty="0"/>
              <a:t>, #24]</a:t>
            </a:r>
          </a:p>
          <a:p>
            <a:r>
              <a:rPr lang="en-US" sz="1600" dirty="0"/>
              <a:t>//call myProc2</a:t>
            </a:r>
          </a:p>
          <a:p>
            <a:r>
              <a:rPr lang="en-US" sz="1600" dirty="0"/>
              <a:t>bl myProc2</a:t>
            </a:r>
          </a:p>
          <a:p>
            <a:r>
              <a:rPr lang="en-US" sz="1600" dirty="0"/>
              <a:t>//save k</a:t>
            </a:r>
          </a:p>
          <a:p>
            <a:r>
              <a:rPr lang="en-US" sz="1600" dirty="0"/>
              <a:t>mov x2, x1</a:t>
            </a:r>
          </a:p>
          <a:p>
            <a:r>
              <a:rPr lang="en-US" sz="1600" dirty="0"/>
              <a:t>//restore items from stack</a:t>
            </a:r>
          </a:p>
          <a:p>
            <a:r>
              <a:rPr lang="en-US" sz="1600" dirty="0" err="1"/>
              <a:t>ldur</a:t>
            </a:r>
            <a:r>
              <a:rPr lang="en-US" sz="1600" dirty="0"/>
              <a:t> x0, [</a:t>
            </a:r>
            <a:r>
              <a:rPr lang="en-US" sz="1600" dirty="0" err="1"/>
              <a:t>sp</a:t>
            </a:r>
            <a:r>
              <a:rPr lang="en-US" sz="1600" dirty="0"/>
              <a:t>, #0]</a:t>
            </a:r>
          </a:p>
          <a:p>
            <a:r>
              <a:rPr lang="en-US" sz="1600" dirty="0" err="1"/>
              <a:t>ldur</a:t>
            </a:r>
            <a:r>
              <a:rPr lang="en-US" sz="1600" dirty="0"/>
              <a:t> x1, [</a:t>
            </a:r>
            <a:r>
              <a:rPr lang="en-US" sz="1600" dirty="0" err="1"/>
              <a:t>sp</a:t>
            </a:r>
            <a:r>
              <a:rPr lang="en-US" sz="1600" dirty="0"/>
              <a:t>, #8]</a:t>
            </a:r>
          </a:p>
          <a:p>
            <a:r>
              <a:rPr lang="en-US" sz="1600" dirty="0" err="1"/>
              <a:t>ldur</a:t>
            </a:r>
            <a:r>
              <a:rPr lang="en-US" sz="1600" dirty="0"/>
              <a:t> x29, [</a:t>
            </a:r>
            <a:r>
              <a:rPr lang="en-US" sz="1600" dirty="0" err="1"/>
              <a:t>sp</a:t>
            </a:r>
            <a:r>
              <a:rPr lang="en-US" sz="1600" dirty="0"/>
              <a:t>, #16]</a:t>
            </a:r>
          </a:p>
          <a:p>
            <a:r>
              <a:rPr lang="en-US" sz="1600" dirty="0" err="1"/>
              <a:t>ldur</a:t>
            </a:r>
            <a:r>
              <a:rPr lang="en-US" sz="1600" dirty="0"/>
              <a:t> x30, [</a:t>
            </a:r>
            <a:r>
              <a:rPr lang="en-US" sz="1600" dirty="0" err="1"/>
              <a:t>sp</a:t>
            </a:r>
            <a:r>
              <a:rPr lang="en-US" sz="1600" dirty="0"/>
              <a:t>, #24]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2796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3287DC-7B55-0B94-D386-428BBA019D2C}"/>
              </a:ext>
            </a:extLst>
          </p:cNvPr>
          <p:cNvSpPr txBox="1"/>
          <p:nvPr/>
        </p:nvSpPr>
        <p:spPr>
          <a:xfrm>
            <a:off x="798490" y="386366"/>
            <a:ext cx="28082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myProc1(int </a:t>
            </a:r>
            <a:r>
              <a:rPr lang="en-US" dirty="0" err="1"/>
              <a:t>i</a:t>
            </a:r>
            <a:r>
              <a:rPr lang="en-US" dirty="0"/>
              <a:t>, int j)</a:t>
            </a:r>
          </a:p>
          <a:p>
            <a:endParaRPr lang="en-US" dirty="0"/>
          </a:p>
          <a:p>
            <a:r>
              <a:rPr lang="en-US" dirty="0"/>
              <a:t>{	int k = myProc2(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r>
              <a:rPr lang="en-US" dirty="0"/>
              <a:t>	k=</a:t>
            </a:r>
            <a:r>
              <a:rPr lang="en-US" dirty="0" err="1"/>
              <a:t>k+j</a:t>
            </a:r>
            <a:r>
              <a:rPr lang="en-US" dirty="0"/>
              <a:t>;</a:t>
            </a:r>
          </a:p>
          <a:p>
            <a:r>
              <a:rPr lang="en-US" dirty="0"/>
              <a:t>	return k;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8A009B-B8C1-2A2A-6E14-234F0727C2E3}"/>
              </a:ext>
            </a:extLst>
          </p:cNvPr>
          <p:cNvSpPr txBox="1"/>
          <p:nvPr/>
        </p:nvSpPr>
        <p:spPr>
          <a:xfrm>
            <a:off x="592428" y="2047741"/>
            <a:ext cx="7971926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ARM code that corresponds to this C++ code</a:t>
            </a:r>
          </a:p>
          <a:p>
            <a:endParaRPr lang="en-US" dirty="0"/>
          </a:p>
          <a:p>
            <a:r>
              <a:rPr lang="en-US" sz="1600" dirty="0"/>
              <a:t>//first create a stack frame that holds….. </a:t>
            </a:r>
            <a:r>
              <a:rPr lang="en-US" sz="1600" dirty="0" err="1"/>
              <a:t>i</a:t>
            </a:r>
            <a:r>
              <a:rPr lang="en-US" sz="1600" dirty="0"/>
              <a:t>, j, x29, x30, this means we need how many 32 bytes</a:t>
            </a:r>
          </a:p>
          <a:p>
            <a:r>
              <a:rPr lang="en-US" sz="1600" dirty="0"/>
              <a:t>sub </a:t>
            </a:r>
            <a:r>
              <a:rPr lang="en-US" sz="1600" dirty="0" err="1"/>
              <a:t>sp</a:t>
            </a:r>
            <a:r>
              <a:rPr lang="en-US" sz="1600" dirty="0"/>
              <a:t>, </a:t>
            </a:r>
            <a:r>
              <a:rPr lang="en-US" sz="1600" dirty="0" err="1"/>
              <a:t>sp</a:t>
            </a:r>
            <a:r>
              <a:rPr lang="en-US" sz="1600" dirty="0"/>
              <a:t>, 32</a:t>
            </a:r>
          </a:p>
          <a:p>
            <a:r>
              <a:rPr lang="en-US" sz="1600" dirty="0" err="1"/>
              <a:t>stur</a:t>
            </a:r>
            <a:r>
              <a:rPr lang="en-US" sz="1600" dirty="0"/>
              <a:t> x0, [</a:t>
            </a:r>
            <a:r>
              <a:rPr lang="en-US" sz="1600" dirty="0" err="1"/>
              <a:t>sp</a:t>
            </a:r>
            <a:r>
              <a:rPr lang="en-US" sz="1600" dirty="0"/>
              <a:t>, #0]</a:t>
            </a:r>
          </a:p>
          <a:p>
            <a:r>
              <a:rPr lang="en-US" sz="1600" dirty="0" err="1"/>
              <a:t>stur</a:t>
            </a:r>
            <a:r>
              <a:rPr lang="en-US" sz="1600" dirty="0"/>
              <a:t> x1, [</a:t>
            </a:r>
            <a:r>
              <a:rPr lang="en-US" sz="1600" dirty="0" err="1"/>
              <a:t>sp</a:t>
            </a:r>
            <a:r>
              <a:rPr lang="en-US" sz="1600" dirty="0"/>
              <a:t>, #8]</a:t>
            </a:r>
          </a:p>
          <a:p>
            <a:r>
              <a:rPr lang="en-US" sz="1600" dirty="0" err="1"/>
              <a:t>stur</a:t>
            </a:r>
            <a:r>
              <a:rPr lang="en-US" sz="1600" dirty="0"/>
              <a:t> x29, [</a:t>
            </a:r>
            <a:r>
              <a:rPr lang="en-US" sz="1600" dirty="0" err="1"/>
              <a:t>sp</a:t>
            </a:r>
            <a:r>
              <a:rPr lang="en-US" sz="1600" dirty="0"/>
              <a:t>, #16]</a:t>
            </a:r>
          </a:p>
          <a:p>
            <a:r>
              <a:rPr lang="en-US" sz="1600" dirty="0" err="1"/>
              <a:t>stur</a:t>
            </a:r>
            <a:r>
              <a:rPr lang="en-US" sz="1600" dirty="0"/>
              <a:t> x30, [</a:t>
            </a:r>
            <a:r>
              <a:rPr lang="en-US" sz="1600" dirty="0" err="1"/>
              <a:t>sp</a:t>
            </a:r>
            <a:r>
              <a:rPr lang="en-US" sz="1600" dirty="0"/>
              <a:t>, #24]</a:t>
            </a:r>
          </a:p>
          <a:p>
            <a:r>
              <a:rPr lang="en-US" sz="1600" dirty="0"/>
              <a:t>//call myProc2</a:t>
            </a:r>
          </a:p>
          <a:p>
            <a:r>
              <a:rPr lang="en-US" sz="1600" dirty="0"/>
              <a:t>bl myProc2</a:t>
            </a:r>
          </a:p>
          <a:p>
            <a:r>
              <a:rPr lang="en-US" sz="1600" dirty="0"/>
              <a:t>//save k</a:t>
            </a:r>
          </a:p>
          <a:p>
            <a:r>
              <a:rPr lang="en-US" sz="1600" dirty="0"/>
              <a:t>mov x2, x1</a:t>
            </a:r>
          </a:p>
          <a:p>
            <a:r>
              <a:rPr lang="en-US" sz="1600" dirty="0"/>
              <a:t>//restore items from stack</a:t>
            </a:r>
          </a:p>
          <a:p>
            <a:r>
              <a:rPr lang="en-US" sz="1600" dirty="0" err="1"/>
              <a:t>ldur</a:t>
            </a:r>
            <a:r>
              <a:rPr lang="en-US" sz="1600" dirty="0"/>
              <a:t> x0, [</a:t>
            </a:r>
            <a:r>
              <a:rPr lang="en-US" sz="1600" dirty="0" err="1"/>
              <a:t>sp</a:t>
            </a:r>
            <a:r>
              <a:rPr lang="en-US" sz="1600" dirty="0"/>
              <a:t>, #0]</a:t>
            </a:r>
          </a:p>
          <a:p>
            <a:r>
              <a:rPr lang="en-US" sz="1600" dirty="0" err="1"/>
              <a:t>ldur</a:t>
            </a:r>
            <a:r>
              <a:rPr lang="en-US" sz="1600" dirty="0"/>
              <a:t> x1, [</a:t>
            </a:r>
            <a:r>
              <a:rPr lang="en-US" sz="1600" dirty="0" err="1"/>
              <a:t>sp</a:t>
            </a:r>
            <a:r>
              <a:rPr lang="en-US" sz="1600" dirty="0"/>
              <a:t>, #8]</a:t>
            </a:r>
          </a:p>
          <a:p>
            <a:r>
              <a:rPr lang="en-US" sz="1600" dirty="0" err="1"/>
              <a:t>ldur</a:t>
            </a:r>
            <a:r>
              <a:rPr lang="en-US" sz="1600" dirty="0"/>
              <a:t> x29, [</a:t>
            </a:r>
            <a:r>
              <a:rPr lang="en-US" sz="1600" dirty="0" err="1"/>
              <a:t>sp</a:t>
            </a:r>
            <a:r>
              <a:rPr lang="en-US" sz="1600" dirty="0"/>
              <a:t>, #16]</a:t>
            </a:r>
          </a:p>
          <a:p>
            <a:r>
              <a:rPr lang="en-US" sz="1600" dirty="0" err="1"/>
              <a:t>ldur</a:t>
            </a:r>
            <a:r>
              <a:rPr lang="en-US" sz="1600" dirty="0"/>
              <a:t> x30, [</a:t>
            </a:r>
            <a:r>
              <a:rPr lang="en-US" sz="1600" dirty="0" err="1"/>
              <a:t>sp</a:t>
            </a:r>
            <a:r>
              <a:rPr lang="en-US" sz="1600" dirty="0"/>
              <a:t>, #24]</a:t>
            </a:r>
          </a:p>
          <a:p>
            <a:r>
              <a:rPr lang="en-US" sz="1600" dirty="0"/>
              <a:t>//update k</a:t>
            </a:r>
          </a:p>
          <a:p>
            <a:r>
              <a:rPr lang="en-US" sz="1600" dirty="0"/>
              <a:t>add x2, x2, x1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035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3287DC-7B55-0B94-D386-428BBA019D2C}"/>
              </a:ext>
            </a:extLst>
          </p:cNvPr>
          <p:cNvSpPr txBox="1"/>
          <p:nvPr/>
        </p:nvSpPr>
        <p:spPr>
          <a:xfrm>
            <a:off x="579549" y="-154547"/>
            <a:ext cx="28082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myProc1(int </a:t>
            </a:r>
            <a:r>
              <a:rPr lang="en-US" dirty="0" err="1"/>
              <a:t>i</a:t>
            </a:r>
            <a:r>
              <a:rPr lang="en-US" dirty="0"/>
              <a:t>, int j)</a:t>
            </a:r>
          </a:p>
          <a:p>
            <a:endParaRPr lang="en-US" dirty="0"/>
          </a:p>
          <a:p>
            <a:r>
              <a:rPr lang="en-US" dirty="0"/>
              <a:t>{	int k = myProc2(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r>
              <a:rPr lang="en-US" dirty="0"/>
              <a:t>	k=</a:t>
            </a:r>
            <a:r>
              <a:rPr lang="en-US" dirty="0" err="1"/>
              <a:t>k+j</a:t>
            </a:r>
            <a:r>
              <a:rPr lang="en-US" dirty="0"/>
              <a:t>;</a:t>
            </a:r>
          </a:p>
          <a:p>
            <a:r>
              <a:rPr lang="en-US" dirty="0"/>
              <a:t>	return k;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8A009B-B8C1-2A2A-6E14-234F0727C2E3}"/>
              </a:ext>
            </a:extLst>
          </p:cNvPr>
          <p:cNvSpPr txBox="1"/>
          <p:nvPr/>
        </p:nvSpPr>
        <p:spPr>
          <a:xfrm>
            <a:off x="579549" y="1322781"/>
            <a:ext cx="7971926" cy="612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ARM code that corresponds to this C++ code</a:t>
            </a:r>
          </a:p>
          <a:p>
            <a:endParaRPr lang="en-US" dirty="0"/>
          </a:p>
          <a:p>
            <a:r>
              <a:rPr lang="en-US" sz="1600" dirty="0"/>
              <a:t>//first create a stack frame that holds….. </a:t>
            </a:r>
            <a:r>
              <a:rPr lang="en-US" sz="1600" dirty="0" err="1"/>
              <a:t>i</a:t>
            </a:r>
            <a:r>
              <a:rPr lang="en-US" sz="1600" dirty="0"/>
              <a:t>, j, x29, x30, this means we need how many 32 bytes</a:t>
            </a:r>
          </a:p>
          <a:p>
            <a:r>
              <a:rPr lang="en-US" sz="1600" dirty="0"/>
              <a:t>sub </a:t>
            </a:r>
            <a:r>
              <a:rPr lang="en-US" sz="1600" dirty="0" err="1"/>
              <a:t>sp</a:t>
            </a:r>
            <a:r>
              <a:rPr lang="en-US" sz="1600" dirty="0"/>
              <a:t>, </a:t>
            </a:r>
            <a:r>
              <a:rPr lang="en-US" sz="1600" dirty="0" err="1"/>
              <a:t>sp</a:t>
            </a:r>
            <a:r>
              <a:rPr lang="en-US" sz="1600" dirty="0"/>
              <a:t>, #32</a:t>
            </a:r>
          </a:p>
          <a:p>
            <a:r>
              <a:rPr lang="en-US" sz="1600" dirty="0" err="1"/>
              <a:t>stur</a:t>
            </a:r>
            <a:r>
              <a:rPr lang="en-US" sz="1600" dirty="0"/>
              <a:t> x0, [</a:t>
            </a:r>
            <a:r>
              <a:rPr lang="en-US" sz="1600" dirty="0" err="1"/>
              <a:t>sp</a:t>
            </a:r>
            <a:r>
              <a:rPr lang="en-US" sz="1600" dirty="0"/>
              <a:t>, #0]</a:t>
            </a:r>
          </a:p>
          <a:p>
            <a:r>
              <a:rPr lang="en-US" sz="1600" dirty="0" err="1"/>
              <a:t>stur</a:t>
            </a:r>
            <a:r>
              <a:rPr lang="en-US" sz="1600" dirty="0"/>
              <a:t> x1, [</a:t>
            </a:r>
            <a:r>
              <a:rPr lang="en-US" sz="1600" dirty="0" err="1"/>
              <a:t>sp</a:t>
            </a:r>
            <a:r>
              <a:rPr lang="en-US" sz="1600" dirty="0"/>
              <a:t>, #8]</a:t>
            </a:r>
          </a:p>
          <a:p>
            <a:r>
              <a:rPr lang="en-US" sz="1600" dirty="0" err="1"/>
              <a:t>stur</a:t>
            </a:r>
            <a:r>
              <a:rPr lang="en-US" sz="1600" dirty="0"/>
              <a:t> x29, [</a:t>
            </a:r>
            <a:r>
              <a:rPr lang="en-US" sz="1600" dirty="0" err="1"/>
              <a:t>sp</a:t>
            </a:r>
            <a:r>
              <a:rPr lang="en-US" sz="1600" dirty="0"/>
              <a:t>, #16]</a:t>
            </a:r>
          </a:p>
          <a:p>
            <a:r>
              <a:rPr lang="en-US" sz="1600" dirty="0" err="1"/>
              <a:t>stur</a:t>
            </a:r>
            <a:r>
              <a:rPr lang="en-US" sz="1600" dirty="0"/>
              <a:t> x30, [</a:t>
            </a:r>
            <a:r>
              <a:rPr lang="en-US" sz="1600" dirty="0" err="1"/>
              <a:t>sp</a:t>
            </a:r>
            <a:r>
              <a:rPr lang="en-US" sz="1600" dirty="0"/>
              <a:t>, #24]</a:t>
            </a:r>
          </a:p>
          <a:p>
            <a:r>
              <a:rPr lang="en-US" sz="1600" dirty="0"/>
              <a:t>//call myProc2</a:t>
            </a:r>
          </a:p>
          <a:p>
            <a:r>
              <a:rPr lang="en-US" sz="1600" dirty="0"/>
              <a:t>bl myProc2</a:t>
            </a:r>
          </a:p>
          <a:p>
            <a:r>
              <a:rPr lang="en-US" sz="1600" dirty="0"/>
              <a:t>//save k</a:t>
            </a:r>
          </a:p>
          <a:p>
            <a:r>
              <a:rPr lang="en-US" sz="1600" dirty="0"/>
              <a:t>mov x2, x1</a:t>
            </a:r>
          </a:p>
          <a:p>
            <a:r>
              <a:rPr lang="en-US" sz="1600" dirty="0"/>
              <a:t>//restore items from stack</a:t>
            </a:r>
          </a:p>
          <a:p>
            <a:r>
              <a:rPr lang="en-US" sz="1600" dirty="0" err="1"/>
              <a:t>ldur</a:t>
            </a:r>
            <a:r>
              <a:rPr lang="en-US" sz="1600" dirty="0"/>
              <a:t> x0, [</a:t>
            </a:r>
            <a:r>
              <a:rPr lang="en-US" sz="1600" dirty="0" err="1"/>
              <a:t>sp</a:t>
            </a:r>
            <a:r>
              <a:rPr lang="en-US" sz="1600" dirty="0"/>
              <a:t>, #0]</a:t>
            </a:r>
          </a:p>
          <a:p>
            <a:r>
              <a:rPr lang="en-US" sz="1600" dirty="0" err="1"/>
              <a:t>ldur</a:t>
            </a:r>
            <a:r>
              <a:rPr lang="en-US" sz="1600" dirty="0"/>
              <a:t> x1, [</a:t>
            </a:r>
            <a:r>
              <a:rPr lang="en-US" sz="1600" dirty="0" err="1"/>
              <a:t>sp</a:t>
            </a:r>
            <a:r>
              <a:rPr lang="en-US" sz="1600" dirty="0"/>
              <a:t>, #8]</a:t>
            </a:r>
          </a:p>
          <a:p>
            <a:r>
              <a:rPr lang="en-US" sz="1600" dirty="0" err="1"/>
              <a:t>ldur</a:t>
            </a:r>
            <a:r>
              <a:rPr lang="en-US" sz="1600" dirty="0"/>
              <a:t> x29, [</a:t>
            </a:r>
            <a:r>
              <a:rPr lang="en-US" sz="1600" dirty="0" err="1"/>
              <a:t>sp</a:t>
            </a:r>
            <a:r>
              <a:rPr lang="en-US" sz="1600" dirty="0"/>
              <a:t>, #16]</a:t>
            </a:r>
          </a:p>
          <a:p>
            <a:r>
              <a:rPr lang="en-US" sz="1600" dirty="0" err="1"/>
              <a:t>ldur</a:t>
            </a:r>
            <a:r>
              <a:rPr lang="en-US" sz="1600" dirty="0"/>
              <a:t> x30, [</a:t>
            </a:r>
            <a:r>
              <a:rPr lang="en-US" sz="1600" dirty="0" err="1"/>
              <a:t>sp</a:t>
            </a:r>
            <a:r>
              <a:rPr lang="en-US" sz="1600" dirty="0"/>
              <a:t>, #24]</a:t>
            </a:r>
          </a:p>
          <a:p>
            <a:r>
              <a:rPr lang="en-US" sz="1600" dirty="0"/>
              <a:t>add </a:t>
            </a:r>
            <a:r>
              <a:rPr lang="en-US" sz="1600" dirty="0" err="1"/>
              <a:t>sp</a:t>
            </a:r>
            <a:r>
              <a:rPr lang="en-US" sz="1600" dirty="0"/>
              <a:t>, </a:t>
            </a:r>
            <a:r>
              <a:rPr lang="en-US" sz="1600" dirty="0" err="1"/>
              <a:t>sp</a:t>
            </a:r>
            <a:r>
              <a:rPr lang="en-US" sz="1600" dirty="0"/>
              <a:t>, #32</a:t>
            </a:r>
          </a:p>
          <a:p>
            <a:r>
              <a:rPr lang="en-US" sz="1600" dirty="0"/>
              <a:t>//update k</a:t>
            </a:r>
          </a:p>
          <a:p>
            <a:r>
              <a:rPr lang="en-US" sz="1600" dirty="0"/>
              <a:t>add x2, x2, x1</a:t>
            </a:r>
          </a:p>
          <a:p>
            <a:r>
              <a:rPr lang="en-US" sz="1600" dirty="0"/>
              <a:t>//return</a:t>
            </a:r>
          </a:p>
          <a:p>
            <a:r>
              <a:rPr lang="en-US" sz="1600" dirty="0" err="1"/>
              <a:t>br</a:t>
            </a:r>
            <a:r>
              <a:rPr lang="en-US" sz="1600" dirty="0"/>
              <a:t> x30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727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7787D-FB0C-48EE-A2AC-EA19003B1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40" y="-1142040"/>
            <a:ext cx="10967040" cy="1142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Flags and Conditions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5333A12-586C-E042-B38A-07FF1A9E9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427586"/>
              </p:ext>
            </p:extLst>
          </p:nvPr>
        </p:nvGraphicFramePr>
        <p:xfrm>
          <a:off x="1309687" y="198435"/>
          <a:ext cx="895985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125">
                  <a:extLst>
                    <a:ext uri="{9D8B030D-6E8A-4147-A177-3AD203B41FA5}">
                      <a16:colId xmlns:a16="http://schemas.microsoft.com/office/drawing/2014/main" val="2715639145"/>
                    </a:ext>
                  </a:extLst>
                </a:gridCol>
                <a:gridCol w="7832725">
                  <a:extLst>
                    <a:ext uri="{9D8B030D-6E8A-4147-A177-3AD203B41FA5}">
                      <a16:colId xmlns:a16="http://schemas.microsoft.com/office/drawing/2014/main" val="2730214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Flag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Condition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98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Negative number – 1 in most significant bit of 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052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Result is zero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399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Overflow – the result of a signed operation results in overflow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333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Carry out of most significant bit – unsigned overflow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58421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C5A91D6-69E1-9D4E-8550-42B0A546AA91}"/>
              </a:ext>
            </a:extLst>
          </p:cNvPr>
          <p:cNvSpPr txBox="1"/>
          <p:nvPr/>
        </p:nvSpPr>
        <p:spPr>
          <a:xfrm>
            <a:off x="1344638" y="2353031"/>
            <a:ext cx="89862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SUBS X21, X17, X19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If X21 is zero, Z set to 1</a:t>
            </a:r>
          </a:p>
          <a:p>
            <a:r>
              <a:rPr lang="en-US" dirty="0">
                <a:solidFill>
                  <a:schemeClr val="tx1"/>
                </a:solidFill>
              </a:rPr>
              <a:t>If X21 is negative N is set to 1</a:t>
            </a:r>
          </a:p>
          <a:p>
            <a:r>
              <a:rPr lang="en-US" dirty="0">
                <a:solidFill>
                  <a:schemeClr val="tx1"/>
                </a:solidFill>
              </a:rPr>
              <a:t>If X21 overflows (number is bigger than what is possible in a 64 bit signed integer) V is set to 1</a:t>
            </a:r>
          </a:p>
          <a:p>
            <a:r>
              <a:rPr lang="en-US" dirty="0">
                <a:solidFill>
                  <a:schemeClr val="tx1"/>
                </a:solidFill>
              </a:rPr>
              <a:t>C doesn’t come into play because this is a signed operation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5B3819A-8360-F044-BEFD-2EC93B851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282237"/>
              </p:ext>
            </p:extLst>
          </p:nvPr>
        </p:nvGraphicFramePr>
        <p:xfrm>
          <a:off x="1272313" y="4846635"/>
          <a:ext cx="43329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7688">
                  <a:extLst>
                    <a:ext uri="{9D8B030D-6E8A-4147-A177-3AD203B41FA5}">
                      <a16:colId xmlns:a16="http://schemas.microsoft.com/office/drawing/2014/main" val="2715639145"/>
                    </a:ext>
                  </a:extLst>
                </a:gridCol>
                <a:gridCol w="3465300">
                  <a:extLst>
                    <a:ext uri="{9D8B030D-6E8A-4147-A177-3AD203B41FA5}">
                      <a16:colId xmlns:a16="http://schemas.microsoft.com/office/drawing/2014/main" val="2730214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Flag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Condition Code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98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Z=1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052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Z=0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399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N!=V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333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N=V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584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90569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84836DE-359E-FB45-B3FF-D8B34AE3FE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841997"/>
              </p:ext>
            </p:extLst>
          </p:nvPr>
        </p:nvGraphicFramePr>
        <p:xfrm>
          <a:off x="660267" y="940484"/>
          <a:ext cx="5479680" cy="3364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9840">
                  <a:extLst>
                    <a:ext uri="{9D8B030D-6E8A-4147-A177-3AD203B41FA5}">
                      <a16:colId xmlns:a16="http://schemas.microsoft.com/office/drawing/2014/main" val="250681875"/>
                    </a:ext>
                  </a:extLst>
                </a:gridCol>
                <a:gridCol w="2739840">
                  <a:extLst>
                    <a:ext uri="{9D8B030D-6E8A-4147-A177-3AD203B41FA5}">
                      <a16:colId xmlns:a16="http://schemas.microsoft.com/office/drawing/2014/main" val="4230459643"/>
                    </a:ext>
                  </a:extLst>
                </a:gridCol>
              </a:tblGrid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Memory Address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Data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759336197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0x8000000000000000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0xA1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63157607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0x8000000000000001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0x32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121430326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0x8000000000000002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0x5B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996856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0x8000000000000003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0xC6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905429356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0x8000000000000004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0x92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189359942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0x8000000000000005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0x58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988845076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0x8000000000000006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0x32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436770593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0x8000000000000007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0x11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263855832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0x8000000000000008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0x13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3756654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B98A463-392E-FB49-92B9-CB786E964BAD}"/>
              </a:ext>
            </a:extLst>
          </p:cNvPr>
          <p:cNvSpPr txBox="1"/>
          <p:nvPr/>
        </p:nvSpPr>
        <p:spPr>
          <a:xfrm>
            <a:off x="863804" y="4593565"/>
            <a:ext cx="5391785" cy="109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What are the contents of X11 after the following instruction is executed if big endian storage is used?</a:t>
            </a:r>
          </a:p>
          <a:p>
            <a:endParaRPr lang="en-US" sz="1633" dirty="0"/>
          </a:p>
          <a:p>
            <a:r>
              <a:rPr lang="en-US" sz="1633" dirty="0"/>
              <a:t>LDUR X11, [X9, #0]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B591C69-C842-1A42-BF30-19D29A15B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575459"/>
              </p:ext>
            </p:extLst>
          </p:nvPr>
        </p:nvGraphicFramePr>
        <p:xfrm>
          <a:off x="6510753" y="851917"/>
          <a:ext cx="5479680" cy="4415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9840">
                  <a:extLst>
                    <a:ext uri="{9D8B030D-6E8A-4147-A177-3AD203B41FA5}">
                      <a16:colId xmlns:a16="http://schemas.microsoft.com/office/drawing/2014/main" val="250681875"/>
                    </a:ext>
                  </a:extLst>
                </a:gridCol>
                <a:gridCol w="2739840">
                  <a:extLst>
                    <a:ext uri="{9D8B030D-6E8A-4147-A177-3AD203B41FA5}">
                      <a16:colId xmlns:a16="http://schemas.microsoft.com/office/drawing/2014/main" val="4230459643"/>
                    </a:ext>
                  </a:extLst>
                </a:gridCol>
              </a:tblGrid>
              <a:tr h="378116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Register 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Data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759336197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0x0000000000000000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63157607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0x0000000000000000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121430326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0x0000000000000000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996856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0x0000000000000000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905429356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X5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0x0000000000000000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189359942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X6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0x0000000000000000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988845076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X7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0x0000000000000000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436770593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X8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0x0000000000000000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263855832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X9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0x8000000000000000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375665486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X10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pPr marL="0" marR="0" lvl="0" indent="0" algn="l" defTabSz="5039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0x0000000000000000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65447556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X11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pPr marL="0" marR="0" lvl="0" indent="0" algn="l" defTabSz="5039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0xA1325BC692583211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717321957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…..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….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460431504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7F1D654E-35FB-1343-8687-3B310AB2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8641" y="1216986"/>
            <a:ext cx="4104850" cy="2972394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280EA7-D648-8344-AC0B-FE801FD3E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72789" y="2622534"/>
            <a:ext cx="3431385" cy="2176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1513C64-1ED9-624F-AE79-796C0129A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7685885" y="4884821"/>
            <a:ext cx="1891252" cy="1343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571398A-D262-EB4D-ACC9-2B175D5344C7}"/>
              </a:ext>
            </a:extLst>
          </p:cNvPr>
          <p:cNvSpPr txBox="1"/>
          <p:nvPr/>
        </p:nvSpPr>
        <p:spPr>
          <a:xfrm>
            <a:off x="7030634" y="6253565"/>
            <a:ext cx="817853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33" dirty="0"/>
              <a:t>Big end</a:t>
            </a:r>
          </a:p>
        </p:txBody>
      </p:sp>
    </p:spTree>
    <p:extLst>
      <p:ext uri="{BB962C8B-B14F-4D97-AF65-F5344CB8AC3E}">
        <p14:creationId xmlns:p14="http://schemas.microsoft.com/office/powerpoint/2010/main" val="12728095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0A053-F750-43B7-994C-8839D5569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40" y="-1142040"/>
            <a:ext cx="10967040" cy="11420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Example Problem 7 Step 2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84836DE-359E-FB45-B3FF-D8B34AE3FE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006649"/>
              </p:ext>
            </p:extLst>
          </p:nvPr>
        </p:nvGraphicFramePr>
        <p:xfrm>
          <a:off x="660267" y="940484"/>
          <a:ext cx="5479680" cy="3364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9840">
                  <a:extLst>
                    <a:ext uri="{9D8B030D-6E8A-4147-A177-3AD203B41FA5}">
                      <a16:colId xmlns:a16="http://schemas.microsoft.com/office/drawing/2014/main" val="250681875"/>
                    </a:ext>
                  </a:extLst>
                </a:gridCol>
                <a:gridCol w="2739840">
                  <a:extLst>
                    <a:ext uri="{9D8B030D-6E8A-4147-A177-3AD203B41FA5}">
                      <a16:colId xmlns:a16="http://schemas.microsoft.com/office/drawing/2014/main" val="4230459643"/>
                    </a:ext>
                  </a:extLst>
                </a:gridCol>
              </a:tblGrid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Memory Address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Data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759336197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0x8000000000000000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0xA1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63157607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0x8000000000000001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0x32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121430326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0x8000000000000002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0x5B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996856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0x8000000000000003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0xC6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905429356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0x8000000000000004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0x92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189359942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0x8000000000000005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0x58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988845076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0x8000000000000006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0x32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436770593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0x8000000000000007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0x11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263855832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0x8000000000000008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0x13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3756654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B98A463-392E-FB49-92B9-CB786E964BAD}"/>
              </a:ext>
            </a:extLst>
          </p:cNvPr>
          <p:cNvSpPr txBox="1"/>
          <p:nvPr/>
        </p:nvSpPr>
        <p:spPr>
          <a:xfrm>
            <a:off x="863804" y="4593565"/>
            <a:ext cx="5391785" cy="109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What are the contents of X11 after the following instruction is executed if little endian storage is used?</a:t>
            </a:r>
          </a:p>
          <a:p>
            <a:endParaRPr lang="en-US" sz="1633" dirty="0"/>
          </a:p>
          <a:p>
            <a:r>
              <a:rPr lang="en-US" sz="1633" dirty="0"/>
              <a:t>LDUR X11, [X9, #0]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B591C69-C842-1A42-BF30-19D29A15B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164002"/>
              </p:ext>
            </p:extLst>
          </p:nvPr>
        </p:nvGraphicFramePr>
        <p:xfrm>
          <a:off x="6510753" y="851917"/>
          <a:ext cx="5479680" cy="4415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9840">
                  <a:extLst>
                    <a:ext uri="{9D8B030D-6E8A-4147-A177-3AD203B41FA5}">
                      <a16:colId xmlns:a16="http://schemas.microsoft.com/office/drawing/2014/main" val="250681875"/>
                    </a:ext>
                  </a:extLst>
                </a:gridCol>
                <a:gridCol w="2739840">
                  <a:extLst>
                    <a:ext uri="{9D8B030D-6E8A-4147-A177-3AD203B41FA5}">
                      <a16:colId xmlns:a16="http://schemas.microsoft.com/office/drawing/2014/main" val="4230459643"/>
                    </a:ext>
                  </a:extLst>
                </a:gridCol>
              </a:tblGrid>
              <a:tr h="378116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Register 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Data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759336197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0x0000000000000000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63157607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0x0000000000000000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121430326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0x0000000000000000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996856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0x0000000000000000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905429356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X5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0x0000000000000000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189359942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X6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0x0000000000000000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988845076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X7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0x0000000000000000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436770593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X8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0x0000000000000000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263855832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X9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0x8000000000000000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375665486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X10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pPr marL="0" marR="0" lvl="0" indent="0" algn="l" defTabSz="5039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0x0000000000000000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65447556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X11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pPr marL="0" marR="0" lvl="0" indent="0" algn="l" defTabSz="5039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0x11325892C65B32A1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717321957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…..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….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460431504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7F1D654E-35FB-1343-8687-3B310AB2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8641" y="1216986"/>
            <a:ext cx="4104850" cy="2972394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280EA7-D648-8344-AC0B-FE801FD3E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51742" y="2701649"/>
            <a:ext cx="3257542" cy="2050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1513C64-1ED9-624F-AE79-796C0129A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7063756" y="4934457"/>
            <a:ext cx="4009276" cy="1071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571398A-D262-EB4D-ACC9-2B175D5344C7}"/>
              </a:ext>
            </a:extLst>
          </p:cNvPr>
          <p:cNvSpPr txBox="1"/>
          <p:nvPr/>
        </p:nvSpPr>
        <p:spPr>
          <a:xfrm>
            <a:off x="7030634" y="6253565"/>
            <a:ext cx="984821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33" dirty="0"/>
              <a:t>Little end</a:t>
            </a:r>
          </a:p>
        </p:txBody>
      </p:sp>
    </p:spTree>
    <p:extLst>
      <p:ext uri="{BB962C8B-B14F-4D97-AF65-F5344CB8AC3E}">
        <p14:creationId xmlns:p14="http://schemas.microsoft.com/office/powerpoint/2010/main" val="634427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09EF4-23E1-4F3D-8BC6-8595B3BBA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40" y="-1142040"/>
            <a:ext cx="10967040" cy="1142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8 Step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BB2053-324B-B54B-B3CE-C08C8723349B}"/>
              </a:ext>
            </a:extLst>
          </p:cNvPr>
          <p:cNvSpPr txBox="1"/>
          <p:nvPr/>
        </p:nvSpPr>
        <p:spPr>
          <a:xfrm>
            <a:off x="1479884" y="1251284"/>
            <a:ext cx="9231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floating point number is represented by the following IEEE 754 floating point format code?</a:t>
            </a:r>
          </a:p>
          <a:p>
            <a:endParaRPr lang="en-US" dirty="0"/>
          </a:p>
          <a:p>
            <a:r>
              <a:rPr lang="en-US" dirty="0"/>
              <a:t>0x31E80000</a:t>
            </a:r>
          </a:p>
        </p:txBody>
      </p:sp>
    </p:spTree>
    <p:extLst>
      <p:ext uri="{BB962C8B-B14F-4D97-AF65-F5344CB8AC3E}">
        <p14:creationId xmlns:p14="http://schemas.microsoft.com/office/powerpoint/2010/main" val="35878237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CC77B-7ABD-4550-A6DF-65500531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40" y="-1142040"/>
            <a:ext cx="10967040" cy="1142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8 Step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BB2053-324B-B54B-B3CE-C08C8723349B}"/>
              </a:ext>
            </a:extLst>
          </p:cNvPr>
          <p:cNvSpPr txBox="1"/>
          <p:nvPr/>
        </p:nvSpPr>
        <p:spPr>
          <a:xfrm>
            <a:off x="1479884" y="1251284"/>
            <a:ext cx="10020500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floating point decimal number is represented by the following IEEE 754 floating point format code?</a:t>
            </a:r>
          </a:p>
          <a:p>
            <a:endParaRPr lang="en-US" dirty="0"/>
          </a:p>
          <a:p>
            <a:r>
              <a:rPr lang="en-US" dirty="0"/>
              <a:t>0x31E80000</a:t>
            </a:r>
          </a:p>
          <a:p>
            <a:endParaRPr lang="en-US" dirty="0"/>
          </a:p>
          <a:p>
            <a:r>
              <a:rPr lang="en-US" b="1" dirty="0"/>
              <a:t>0011 0001 1110 1000 0000 0000 0000 0000</a:t>
            </a:r>
          </a:p>
          <a:p>
            <a:endParaRPr lang="en-US" b="1" dirty="0"/>
          </a:p>
          <a:p>
            <a:r>
              <a:rPr lang="en-US" b="1" dirty="0"/>
              <a:t>0 01100011 1101000 0000 0000 0000 0000</a:t>
            </a:r>
          </a:p>
          <a:p>
            <a:endParaRPr lang="en-US" b="1" dirty="0"/>
          </a:p>
          <a:p>
            <a:r>
              <a:rPr lang="en-US" b="1" dirty="0"/>
              <a:t>Sign = 0</a:t>
            </a:r>
          </a:p>
          <a:p>
            <a:endParaRPr lang="en-US" b="1" dirty="0"/>
          </a:p>
          <a:p>
            <a:r>
              <a:rPr lang="en-US" b="1" dirty="0"/>
              <a:t>Biased exponent = 64+32+2+1 = 99, exponent = 99-127 = -28</a:t>
            </a:r>
          </a:p>
          <a:p>
            <a:endParaRPr lang="en-US" b="1" dirty="0"/>
          </a:p>
          <a:p>
            <a:r>
              <a:rPr lang="en-US" b="1" dirty="0"/>
              <a:t>Fraction = ½ + ¼ + 1/16 = 0.8125</a:t>
            </a:r>
          </a:p>
          <a:p>
            <a:r>
              <a:rPr lang="en-US" b="1" dirty="0"/>
              <a:t>So our number is</a:t>
            </a:r>
          </a:p>
          <a:p>
            <a:endParaRPr lang="en-US" b="1" dirty="0"/>
          </a:p>
          <a:p>
            <a:r>
              <a:rPr lang="en-US" b="1" dirty="0"/>
              <a:t>1.8125 x 2</a:t>
            </a:r>
            <a:r>
              <a:rPr lang="en-US" b="1" baseline="30000" dirty="0"/>
              <a:t>-28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Get it completely in to decimal (with a decimal exponent….)</a:t>
            </a:r>
          </a:p>
          <a:p>
            <a:endParaRPr lang="en-US" b="1" dirty="0"/>
          </a:p>
          <a:p>
            <a:r>
              <a:rPr lang="en-US" b="1" dirty="0"/>
              <a:t>6.752x10</a:t>
            </a:r>
            <a:r>
              <a:rPr lang="en-US" b="1" baseline="30000" dirty="0"/>
              <a:t>-9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657271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CC77B-7ABD-4550-A6DF-65500531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40" y="-1142040"/>
            <a:ext cx="10967040" cy="1142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8 Step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BB2053-324B-B54B-B3CE-C08C8723349B}"/>
              </a:ext>
            </a:extLst>
          </p:cNvPr>
          <p:cNvSpPr txBox="1"/>
          <p:nvPr/>
        </p:nvSpPr>
        <p:spPr>
          <a:xfrm>
            <a:off x="848819" y="955070"/>
            <a:ext cx="1002050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floating point decimal number is represented by the following IEEE 754 floating point format code?</a:t>
            </a:r>
          </a:p>
          <a:p>
            <a:endParaRPr lang="en-US" dirty="0"/>
          </a:p>
          <a:p>
            <a:r>
              <a:rPr lang="en-US" dirty="0"/>
              <a:t>0x00680000</a:t>
            </a:r>
          </a:p>
          <a:p>
            <a:endParaRPr lang="en-US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66483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CC77B-7ABD-4550-A6DF-65500531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40" y="-1142040"/>
            <a:ext cx="10967040" cy="1142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8 Step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BB2053-324B-B54B-B3CE-C08C8723349B}"/>
              </a:ext>
            </a:extLst>
          </p:cNvPr>
          <p:cNvSpPr txBox="1"/>
          <p:nvPr/>
        </p:nvSpPr>
        <p:spPr>
          <a:xfrm>
            <a:off x="1479884" y="1251284"/>
            <a:ext cx="10020500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floating point decimal number is represented by the following IEEE 754 floating point format code?</a:t>
            </a:r>
          </a:p>
          <a:p>
            <a:endParaRPr lang="en-US" dirty="0"/>
          </a:p>
          <a:p>
            <a:r>
              <a:rPr lang="en-US" dirty="0"/>
              <a:t>0x00680000</a:t>
            </a:r>
          </a:p>
          <a:p>
            <a:endParaRPr lang="en-US" dirty="0"/>
          </a:p>
          <a:p>
            <a:r>
              <a:rPr lang="en-US" b="1" dirty="0"/>
              <a:t>0000 0000 0110 1000 0000 0000 0000 0000</a:t>
            </a:r>
          </a:p>
          <a:p>
            <a:endParaRPr lang="en-US" b="1" dirty="0"/>
          </a:p>
          <a:p>
            <a:r>
              <a:rPr lang="en-US" b="1" dirty="0"/>
              <a:t>0 00000000 1101000 0000 0000 0000 0000</a:t>
            </a:r>
          </a:p>
          <a:p>
            <a:endParaRPr lang="en-US" b="1" dirty="0"/>
          </a:p>
          <a:p>
            <a:r>
              <a:rPr lang="en-US" b="1" dirty="0"/>
              <a:t>Sign = 0</a:t>
            </a:r>
          </a:p>
          <a:p>
            <a:endParaRPr lang="en-US" b="1" dirty="0"/>
          </a:p>
          <a:p>
            <a:r>
              <a:rPr lang="en-US" b="1" dirty="0"/>
              <a:t>Biased exponent = 0, exponent =0-127, denormalized number</a:t>
            </a:r>
          </a:p>
          <a:p>
            <a:endParaRPr lang="en-US" b="1" dirty="0"/>
          </a:p>
          <a:p>
            <a:r>
              <a:rPr lang="en-US" b="1" dirty="0"/>
              <a:t>Fraction = ½ + ¼ + 1/16 = 0.8125</a:t>
            </a:r>
          </a:p>
          <a:p>
            <a:r>
              <a:rPr lang="en-US" b="1" dirty="0"/>
              <a:t>So our number is</a:t>
            </a:r>
          </a:p>
          <a:p>
            <a:endParaRPr lang="en-US" b="1" dirty="0"/>
          </a:p>
          <a:p>
            <a:r>
              <a:rPr lang="en-US" b="1" dirty="0"/>
              <a:t>0.8125 x 2</a:t>
            </a:r>
            <a:r>
              <a:rPr lang="en-US" b="1" baseline="30000" dirty="0"/>
              <a:t>-127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Get it completely in to decimal (with a decimal exponent….)</a:t>
            </a:r>
          </a:p>
          <a:p>
            <a:endParaRPr lang="en-US" b="1" dirty="0"/>
          </a:p>
          <a:p>
            <a:r>
              <a:rPr lang="en-US" b="1" dirty="0"/>
              <a:t>4.775x10</a:t>
            </a:r>
            <a:r>
              <a:rPr lang="en-US" b="1" baseline="30000" dirty="0"/>
              <a:t>-39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59330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B33F3-3CE8-4F02-A3FA-503BCAC48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-1325563"/>
            <a:ext cx="1065911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Step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C2665-A8CB-034A-A7CB-54E74B07BE3E}"/>
              </a:ext>
            </a:extLst>
          </p:cNvPr>
          <p:cNvSpPr txBox="1"/>
          <p:nvPr/>
        </p:nvSpPr>
        <p:spPr>
          <a:xfrm>
            <a:off x="794084" y="818147"/>
            <a:ext cx="104193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program consisting of 2,000,000 instructions is executed running at a 1 GHz clock rate.  The program uses the following  mix of instructions:  40% R-type,  20% </a:t>
            </a:r>
            <a:r>
              <a:rPr lang="en-US" dirty="0" err="1"/>
              <a:t>ldur</a:t>
            </a:r>
            <a:r>
              <a:rPr lang="en-US" dirty="0"/>
              <a:t>, 10% </a:t>
            </a:r>
            <a:r>
              <a:rPr lang="en-US" dirty="0" err="1"/>
              <a:t>stur</a:t>
            </a:r>
            <a:r>
              <a:rPr lang="en-US" dirty="0"/>
              <a:t>,  30% </a:t>
            </a:r>
            <a:r>
              <a:rPr lang="en-US" dirty="0" err="1"/>
              <a:t>cbz</a:t>
            </a:r>
            <a:r>
              <a:rPr lang="en-US" dirty="0"/>
              <a:t>.  </a:t>
            </a:r>
            <a:r>
              <a:rPr lang="en-US" dirty="0" err="1"/>
              <a:t>Cbz</a:t>
            </a:r>
            <a:r>
              <a:rPr lang="en-US" dirty="0"/>
              <a:t> and LDUR have a CPI of 5, STUR and R-type have a CPI of 4.</a:t>
            </a:r>
          </a:p>
          <a:p>
            <a:endParaRPr lang="en-US" dirty="0"/>
          </a:p>
          <a:p>
            <a:r>
              <a:rPr lang="en-US" dirty="0"/>
              <a:t>What is the average CPI?</a:t>
            </a:r>
          </a:p>
          <a:p>
            <a:endParaRPr lang="en-US" dirty="0"/>
          </a:p>
          <a:p>
            <a:r>
              <a:rPr lang="en-US" b="1" dirty="0"/>
              <a:t>5*(0.3+0.2) + 4*(0.4+0.1) = 4.5</a:t>
            </a:r>
          </a:p>
        </p:txBody>
      </p:sp>
    </p:spTree>
    <p:extLst>
      <p:ext uri="{BB962C8B-B14F-4D97-AF65-F5344CB8AC3E}">
        <p14:creationId xmlns:p14="http://schemas.microsoft.com/office/powerpoint/2010/main" val="5980467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D3A77-EFFC-4318-8744-F406756C8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40" y="-1142040"/>
            <a:ext cx="10967040" cy="1142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9 Step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6BF9F0-FD26-2548-8246-F48BDC8D5D7B}"/>
              </a:ext>
            </a:extLst>
          </p:cNvPr>
          <p:cNvSpPr txBox="1"/>
          <p:nvPr/>
        </p:nvSpPr>
        <p:spPr>
          <a:xfrm>
            <a:off x="962526" y="962526"/>
            <a:ext cx="85690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Convert the following floating point number to IEEE 754 format expressed in hexadecimal:</a:t>
            </a:r>
          </a:p>
          <a:p>
            <a:endParaRPr lang="en-US" dirty="0"/>
          </a:p>
          <a:p>
            <a:r>
              <a:rPr lang="en-US" dirty="0"/>
              <a:t>1.75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8896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0EBFE-84A7-4428-A974-44DEF5B22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40" y="-1142040"/>
            <a:ext cx="10967040" cy="1142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9 Step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6BF9F0-FD26-2548-8246-F48BDC8D5D7B}"/>
              </a:ext>
            </a:extLst>
          </p:cNvPr>
          <p:cNvSpPr txBox="1"/>
          <p:nvPr/>
        </p:nvSpPr>
        <p:spPr>
          <a:xfrm>
            <a:off x="962526" y="962526"/>
            <a:ext cx="8621912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Convert the following floating point number to IEEE 754 format expressed in hexadecimal:</a:t>
            </a:r>
          </a:p>
          <a:p>
            <a:endParaRPr lang="en-US" dirty="0"/>
          </a:p>
          <a:p>
            <a:r>
              <a:rPr lang="en-US" dirty="0"/>
              <a:t>1.75</a:t>
            </a:r>
          </a:p>
          <a:p>
            <a:endParaRPr lang="en-US" dirty="0"/>
          </a:p>
          <a:p>
            <a:r>
              <a:rPr lang="en-US" b="1" dirty="0"/>
              <a:t>0.75 = 0.5+0.25</a:t>
            </a:r>
          </a:p>
          <a:p>
            <a:endParaRPr lang="en-US" b="1" dirty="0"/>
          </a:p>
          <a:p>
            <a:r>
              <a:rPr lang="en-US" b="1" dirty="0"/>
              <a:t>Binary representation of 1.75 = 1.11</a:t>
            </a:r>
          </a:p>
          <a:p>
            <a:endParaRPr lang="en-US" b="1" dirty="0"/>
          </a:p>
          <a:p>
            <a:r>
              <a:rPr lang="en-US" b="1" dirty="0"/>
              <a:t>Fraction = 0.11</a:t>
            </a:r>
          </a:p>
          <a:p>
            <a:r>
              <a:rPr lang="en-US" b="1" dirty="0"/>
              <a:t>Sign = 0</a:t>
            </a:r>
          </a:p>
          <a:p>
            <a:endParaRPr lang="en-US" b="1" dirty="0"/>
          </a:p>
          <a:p>
            <a:r>
              <a:rPr lang="en-US" b="1" dirty="0"/>
              <a:t>Exponent = 0, biased exponent = 0+127 = 127</a:t>
            </a:r>
          </a:p>
          <a:p>
            <a:endParaRPr lang="en-US" b="1" dirty="0"/>
          </a:p>
          <a:p>
            <a:r>
              <a:rPr lang="en-US" b="1" dirty="0"/>
              <a:t>0 01111111 11000000000000000000000</a:t>
            </a:r>
          </a:p>
          <a:p>
            <a:endParaRPr lang="en-US" b="1" dirty="0"/>
          </a:p>
          <a:p>
            <a:r>
              <a:rPr lang="en-US" b="1" dirty="0"/>
              <a:t>0011 1111 1110 0000 0000 0000 0000 0000</a:t>
            </a:r>
          </a:p>
          <a:p>
            <a:endParaRPr lang="en-US" b="1" dirty="0"/>
          </a:p>
          <a:p>
            <a:r>
              <a:rPr lang="en-US" b="1" dirty="0"/>
              <a:t>0x3FE00000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665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D3A77-EFFC-4318-8744-F406756C8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40" y="-1142040"/>
            <a:ext cx="10967040" cy="1142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9 Step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6BF9F0-FD26-2548-8246-F48BDC8D5D7B}"/>
              </a:ext>
            </a:extLst>
          </p:cNvPr>
          <p:cNvSpPr txBox="1"/>
          <p:nvPr/>
        </p:nvSpPr>
        <p:spPr>
          <a:xfrm>
            <a:off x="962526" y="962526"/>
            <a:ext cx="54437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 negative infinity in IEEE 754 format hexadecimal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573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D3A77-EFFC-4318-8744-F406756C8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40" y="-1142040"/>
            <a:ext cx="10967040" cy="1142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9 Step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6BF9F0-FD26-2548-8246-F48BDC8D5D7B}"/>
              </a:ext>
            </a:extLst>
          </p:cNvPr>
          <p:cNvSpPr txBox="1"/>
          <p:nvPr/>
        </p:nvSpPr>
        <p:spPr>
          <a:xfrm>
            <a:off x="962526" y="962526"/>
            <a:ext cx="544373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 negative infinity in IEEE 754 format hexadecimal</a:t>
            </a:r>
          </a:p>
          <a:p>
            <a:endParaRPr lang="en-US" dirty="0"/>
          </a:p>
          <a:p>
            <a:r>
              <a:rPr lang="en-US" b="1" dirty="0"/>
              <a:t>Sign = 1</a:t>
            </a:r>
          </a:p>
          <a:p>
            <a:endParaRPr lang="en-US" b="1" dirty="0"/>
          </a:p>
          <a:p>
            <a:r>
              <a:rPr lang="en-US" b="1" dirty="0"/>
              <a:t>Exponent = 11111111</a:t>
            </a:r>
          </a:p>
          <a:p>
            <a:endParaRPr lang="en-US" b="1" dirty="0"/>
          </a:p>
          <a:p>
            <a:r>
              <a:rPr lang="en-US" b="1" dirty="0"/>
              <a:t>Fraction = 0</a:t>
            </a:r>
          </a:p>
          <a:p>
            <a:endParaRPr lang="en-US" dirty="0"/>
          </a:p>
          <a:p>
            <a:r>
              <a:rPr lang="en-US" b="1" dirty="0"/>
              <a:t>1 11111111 00000000000000000000000</a:t>
            </a:r>
          </a:p>
          <a:p>
            <a:endParaRPr lang="en-US" dirty="0"/>
          </a:p>
          <a:p>
            <a:r>
              <a:rPr lang="en-US" b="1" dirty="0"/>
              <a:t>1111 1111 1000 0000 0000 0000 0000  0000</a:t>
            </a:r>
          </a:p>
          <a:p>
            <a:endParaRPr lang="en-US" b="1" dirty="0"/>
          </a:p>
          <a:p>
            <a:r>
              <a:rPr lang="en-US" b="1" dirty="0"/>
              <a:t>0xFF800000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1563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BE5EB57-7554-8846-826E-9B2C00F3E6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41037"/>
              </p:ext>
            </p:extLst>
          </p:nvPr>
        </p:nvGraphicFramePr>
        <p:xfrm>
          <a:off x="1717675" y="1305453"/>
          <a:ext cx="9732203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475">
                  <a:extLst>
                    <a:ext uri="{9D8B030D-6E8A-4147-A177-3AD203B41FA5}">
                      <a16:colId xmlns:a16="http://schemas.microsoft.com/office/drawing/2014/main" val="1897869642"/>
                    </a:ext>
                  </a:extLst>
                </a:gridCol>
                <a:gridCol w="1840656">
                  <a:extLst>
                    <a:ext uri="{9D8B030D-6E8A-4147-A177-3AD203B41FA5}">
                      <a16:colId xmlns:a16="http://schemas.microsoft.com/office/drawing/2014/main" val="177418899"/>
                    </a:ext>
                  </a:extLst>
                </a:gridCol>
                <a:gridCol w="1919994">
                  <a:extLst>
                    <a:ext uri="{9D8B030D-6E8A-4147-A177-3AD203B41FA5}">
                      <a16:colId xmlns:a16="http://schemas.microsoft.com/office/drawing/2014/main" val="133465198"/>
                    </a:ext>
                  </a:extLst>
                </a:gridCol>
                <a:gridCol w="2622637">
                  <a:extLst>
                    <a:ext uri="{9D8B030D-6E8A-4147-A177-3AD203B41FA5}">
                      <a16:colId xmlns:a16="http://schemas.microsoft.com/office/drawing/2014/main" val="4085588940"/>
                    </a:ext>
                  </a:extLst>
                </a:gridCol>
                <a:gridCol w="1946441">
                  <a:extLst>
                    <a:ext uri="{9D8B030D-6E8A-4147-A177-3AD203B41FA5}">
                      <a16:colId xmlns:a16="http://schemas.microsoft.com/office/drawing/2014/main" val="2405328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Iteration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Multiplicand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Product|Multiplier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411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Initial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0000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810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6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211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451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082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558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403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02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48207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ED537F6-FA8E-3140-A0B6-3CE62C23618C}"/>
              </a:ext>
            </a:extLst>
          </p:cNvPr>
          <p:cNvSpPr txBox="1"/>
          <p:nvPr/>
        </p:nvSpPr>
        <p:spPr>
          <a:xfrm>
            <a:off x="3843580" y="891153"/>
            <a:ext cx="1994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Multiply 10 times 6</a:t>
            </a:r>
          </a:p>
        </p:txBody>
      </p:sp>
    </p:spTree>
    <p:extLst>
      <p:ext uri="{BB962C8B-B14F-4D97-AF65-F5344CB8AC3E}">
        <p14:creationId xmlns:p14="http://schemas.microsoft.com/office/powerpoint/2010/main" val="7379483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C231A-E12A-47E3-A1CA-F4CFA5103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-1325563"/>
            <a:ext cx="1065911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10 Step 2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BE5EB57-7554-8846-826E-9B2C00F3E6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968024"/>
              </p:ext>
            </p:extLst>
          </p:nvPr>
        </p:nvGraphicFramePr>
        <p:xfrm>
          <a:off x="1717675" y="1305453"/>
          <a:ext cx="9732203" cy="442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475">
                  <a:extLst>
                    <a:ext uri="{9D8B030D-6E8A-4147-A177-3AD203B41FA5}">
                      <a16:colId xmlns:a16="http://schemas.microsoft.com/office/drawing/2014/main" val="1897869642"/>
                    </a:ext>
                  </a:extLst>
                </a:gridCol>
                <a:gridCol w="1840656">
                  <a:extLst>
                    <a:ext uri="{9D8B030D-6E8A-4147-A177-3AD203B41FA5}">
                      <a16:colId xmlns:a16="http://schemas.microsoft.com/office/drawing/2014/main" val="177418899"/>
                    </a:ext>
                  </a:extLst>
                </a:gridCol>
                <a:gridCol w="1919994">
                  <a:extLst>
                    <a:ext uri="{9D8B030D-6E8A-4147-A177-3AD203B41FA5}">
                      <a16:colId xmlns:a16="http://schemas.microsoft.com/office/drawing/2014/main" val="133465198"/>
                    </a:ext>
                  </a:extLst>
                </a:gridCol>
                <a:gridCol w="2622637">
                  <a:extLst>
                    <a:ext uri="{9D8B030D-6E8A-4147-A177-3AD203B41FA5}">
                      <a16:colId xmlns:a16="http://schemas.microsoft.com/office/drawing/2014/main" val="4085588940"/>
                    </a:ext>
                  </a:extLst>
                </a:gridCol>
                <a:gridCol w="1946441">
                  <a:extLst>
                    <a:ext uri="{9D8B030D-6E8A-4147-A177-3AD203B41FA5}">
                      <a16:colId xmlns:a16="http://schemas.microsoft.com/office/drawing/2014/main" val="2405328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Iteration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Multiplicand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Product|Multiplier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411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Initial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0000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810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1010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0000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0110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Lowest bit of  </a:t>
                      </a:r>
                      <a:r>
                        <a:rPr lang="en-US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Product|Multiplier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0, do not add multiplicand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6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00000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Shift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211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Lowest bit of  </a:t>
                      </a:r>
                      <a:r>
                        <a:rPr lang="en-US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Product|Multiplier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1, add multiplicand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451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Shift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082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558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403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02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48207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ED537F6-FA8E-3140-A0B6-3CE62C23618C}"/>
              </a:ext>
            </a:extLst>
          </p:cNvPr>
          <p:cNvSpPr txBox="1"/>
          <p:nvPr/>
        </p:nvSpPr>
        <p:spPr>
          <a:xfrm>
            <a:off x="3843580" y="891153"/>
            <a:ext cx="1994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Multiply 10 times 6</a:t>
            </a:r>
          </a:p>
        </p:txBody>
      </p:sp>
    </p:spTree>
    <p:extLst>
      <p:ext uri="{BB962C8B-B14F-4D97-AF65-F5344CB8AC3E}">
        <p14:creationId xmlns:p14="http://schemas.microsoft.com/office/powerpoint/2010/main" val="21783394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BE8C-FEEB-4932-AAD2-94A40159E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-1325563"/>
            <a:ext cx="1065911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10 Step 3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BE5EB57-7554-8846-826E-9B2C00F3E6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623916"/>
              </p:ext>
            </p:extLst>
          </p:nvPr>
        </p:nvGraphicFramePr>
        <p:xfrm>
          <a:off x="1717675" y="1305453"/>
          <a:ext cx="9732203" cy="4790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475">
                  <a:extLst>
                    <a:ext uri="{9D8B030D-6E8A-4147-A177-3AD203B41FA5}">
                      <a16:colId xmlns:a16="http://schemas.microsoft.com/office/drawing/2014/main" val="1897869642"/>
                    </a:ext>
                  </a:extLst>
                </a:gridCol>
                <a:gridCol w="1840656">
                  <a:extLst>
                    <a:ext uri="{9D8B030D-6E8A-4147-A177-3AD203B41FA5}">
                      <a16:colId xmlns:a16="http://schemas.microsoft.com/office/drawing/2014/main" val="177418899"/>
                    </a:ext>
                  </a:extLst>
                </a:gridCol>
                <a:gridCol w="1919994">
                  <a:extLst>
                    <a:ext uri="{9D8B030D-6E8A-4147-A177-3AD203B41FA5}">
                      <a16:colId xmlns:a16="http://schemas.microsoft.com/office/drawing/2014/main" val="133465198"/>
                    </a:ext>
                  </a:extLst>
                </a:gridCol>
                <a:gridCol w="2622637">
                  <a:extLst>
                    <a:ext uri="{9D8B030D-6E8A-4147-A177-3AD203B41FA5}">
                      <a16:colId xmlns:a16="http://schemas.microsoft.com/office/drawing/2014/main" val="4085588940"/>
                    </a:ext>
                  </a:extLst>
                </a:gridCol>
                <a:gridCol w="1946441">
                  <a:extLst>
                    <a:ext uri="{9D8B030D-6E8A-4147-A177-3AD203B41FA5}">
                      <a16:colId xmlns:a16="http://schemas.microsoft.com/office/drawing/2014/main" val="2405328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Iteration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Multiplicand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Product|Multiplier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411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Initial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0000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810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1010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0000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0110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Lowest bit of  </a:t>
                      </a:r>
                      <a:r>
                        <a:rPr lang="en-US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Product|Multiplier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0, do not add multiplicand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6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00000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Shift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211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10100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011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Lowest bit of  </a:t>
                      </a:r>
                      <a:r>
                        <a:rPr lang="en-US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Product|Multiplier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1, add multiplicand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451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010100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Shift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082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Lowest bit of  </a:t>
                      </a:r>
                      <a:r>
                        <a:rPr lang="en-US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Product|Multiplier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?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558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403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02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48207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ED537F6-FA8E-3140-A0B6-3CE62C23618C}"/>
              </a:ext>
            </a:extLst>
          </p:cNvPr>
          <p:cNvSpPr txBox="1"/>
          <p:nvPr/>
        </p:nvSpPr>
        <p:spPr>
          <a:xfrm>
            <a:off x="3843580" y="891153"/>
            <a:ext cx="1994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Multiply 10 times 6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BB39EC6-1AAA-F8A5-DDA4-2E28477696E9}"/>
                  </a:ext>
                </a:extLst>
              </p14:cNvPr>
              <p14:cNvContentPartPr/>
              <p14:nvPr/>
            </p14:nvContentPartPr>
            <p14:xfrm>
              <a:off x="7003080" y="4207320"/>
              <a:ext cx="378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BB39EC6-1AAA-F8A5-DDA4-2E28477696E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93720" y="4197960"/>
                <a:ext cx="397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78111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3E2D9-8007-4FFD-B704-6BF76FEFD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-1325563"/>
            <a:ext cx="1065911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10 Step 4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BE5EB57-7554-8846-826E-9B2C00F3E6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928371"/>
              </p:ext>
            </p:extLst>
          </p:nvPr>
        </p:nvGraphicFramePr>
        <p:xfrm>
          <a:off x="1717675" y="1305453"/>
          <a:ext cx="9732203" cy="4790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475">
                  <a:extLst>
                    <a:ext uri="{9D8B030D-6E8A-4147-A177-3AD203B41FA5}">
                      <a16:colId xmlns:a16="http://schemas.microsoft.com/office/drawing/2014/main" val="1897869642"/>
                    </a:ext>
                  </a:extLst>
                </a:gridCol>
                <a:gridCol w="1840656">
                  <a:extLst>
                    <a:ext uri="{9D8B030D-6E8A-4147-A177-3AD203B41FA5}">
                      <a16:colId xmlns:a16="http://schemas.microsoft.com/office/drawing/2014/main" val="177418899"/>
                    </a:ext>
                  </a:extLst>
                </a:gridCol>
                <a:gridCol w="1919994">
                  <a:extLst>
                    <a:ext uri="{9D8B030D-6E8A-4147-A177-3AD203B41FA5}">
                      <a16:colId xmlns:a16="http://schemas.microsoft.com/office/drawing/2014/main" val="133465198"/>
                    </a:ext>
                  </a:extLst>
                </a:gridCol>
                <a:gridCol w="2622637">
                  <a:extLst>
                    <a:ext uri="{9D8B030D-6E8A-4147-A177-3AD203B41FA5}">
                      <a16:colId xmlns:a16="http://schemas.microsoft.com/office/drawing/2014/main" val="4085588940"/>
                    </a:ext>
                  </a:extLst>
                </a:gridCol>
                <a:gridCol w="1946441">
                  <a:extLst>
                    <a:ext uri="{9D8B030D-6E8A-4147-A177-3AD203B41FA5}">
                      <a16:colId xmlns:a16="http://schemas.microsoft.com/office/drawing/2014/main" val="2405328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Iteration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Multiplicand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Product|Multiplier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411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Initial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0000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810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1010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0000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Lowest bit of  </a:t>
                      </a:r>
                      <a:r>
                        <a:rPr lang="en-US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Product|Multiplier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0, do not add multiplicand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6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00000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Shift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211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10100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Lowest bit of  </a:t>
                      </a:r>
                      <a:r>
                        <a:rPr lang="en-US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Product|Multiplier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1, add multiplicand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451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010100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Shift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082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111100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Lowest bit of  </a:t>
                      </a:r>
                      <a:r>
                        <a:rPr lang="en-US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Product|Multiplier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1, add multiplicand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558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0111100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Shift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403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02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48207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ED537F6-FA8E-3140-A0B6-3CE62C23618C}"/>
              </a:ext>
            </a:extLst>
          </p:cNvPr>
          <p:cNvSpPr txBox="1"/>
          <p:nvPr/>
        </p:nvSpPr>
        <p:spPr>
          <a:xfrm>
            <a:off x="3843580" y="891153"/>
            <a:ext cx="1994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Multiply 10 times 6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BCBCBEC-CB4F-B7A1-BC90-1B96BFF58DED}"/>
                  </a:ext>
                </a:extLst>
              </p14:cNvPr>
              <p14:cNvContentPartPr/>
              <p14:nvPr/>
            </p14:nvContentPartPr>
            <p14:xfrm>
              <a:off x="7016400" y="4572720"/>
              <a:ext cx="766800" cy="784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BCBCBEC-CB4F-B7A1-BC90-1B96BFF58DE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07040" y="4563360"/>
                <a:ext cx="785520" cy="80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02265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B03BC-A1B9-4CA4-A2EA-9AD347305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-1325563"/>
            <a:ext cx="1065911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10 Step 5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BE5EB57-7554-8846-826E-9B2C00F3E6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231146"/>
              </p:ext>
            </p:extLst>
          </p:nvPr>
        </p:nvGraphicFramePr>
        <p:xfrm>
          <a:off x="1717675" y="1305453"/>
          <a:ext cx="9732203" cy="493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475">
                  <a:extLst>
                    <a:ext uri="{9D8B030D-6E8A-4147-A177-3AD203B41FA5}">
                      <a16:colId xmlns:a16="http://schemas.microsoft.com/office/drawing/2014/main" val="1897869642"/>
                    </a:ext>
                  </a:extLst>
                </a:gridCol>
                <a:gridCol w="1840656">
                  <a:extLst>
                    <a:ext uri="{9D8B030D-6E8A-4147-A177-3AD203B41FA5}">
                      <a16:colId xmlns:a16="http://schemas.microsoft.com/office/drawing/2014/main" val="177418899"/>
                    </a:ext>
                  </a:extLst>
                </a:gridCol>
                <a:gridCol w="1919994">
                  <a:extLst>
                    <a:ext uri="{9D8B030D-6E8A-4147-A177-3AD203B41FA5}">
                      <a16:colId xmlns:a16="http://schemas.microsoft.com/office/drawing/2014/main" val="133465198"/>
                    </a:ext>
                  </a:extLst>
                </a:gridCol>
                <a:gridCol w="2622637">
                  <a:extLst>
                    <a:ext uri="{9D8B030D-6E8A-4147-A177-3AD203B41FA5}">
                      <a16:colId xmlns:a16="http://schemas.microsoft.com/office/drawing/2014/main" val="4085588940"/>
                    </a:ext>
                  </a:extLst>
                </a:gridCol>
                <a:gridCol w="1946441">
                  <a:extLst>
                    <a:ext uri="{9D8B030D-6E8A-4147-A177-3AD203B41FA5}">
                      <a16:colId xmlns:a16="http://schemas.microsoft.com/office/drawing/2014/main" val="2405328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Iteration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Multiplicand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Product|Multiplier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411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Initial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0000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810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1010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0000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Lowest bit of  </a:t>
                      </a:r>
                      <a:r>
                        <a:rPr lang="en-US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Product|Multiplier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0, do not add multiplicand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6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00000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Shift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211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10100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Lowest bit of  </a:t>
                      </a:r>
                      <a:r>
                        <a:rPr lang="en-US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Product|Multiplier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1, add multiplicand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451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010100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Shift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082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111100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Lowest bit of  </a:t>
                      </a:r>
                      <a:r>
                        <a:rPr lang="en-US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Product|Multiplier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1, add multiplicand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558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0111100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Shift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403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Lowest bit of  </a:t>
                      </a:r>
                      <a:r>
                        <a:rPr lang="en-US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Product|Multiplier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02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48207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ED537F6-FA8E-3140-A0B6-3CE62C23618C}"/>
              </a:ext>
            </a:extLst>
          </p:cNvPr>
          <p:cNvSpPr txBox="1"/>
          <p:nvPr/>
        </p:nvSpPr>
        <p:spPr>
          <a:xfrm>
            <a:off x="3843580" y="891153"/>
            <a:ext cx="1994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Multiply 10 times 6</a:t>
            </a:r>
          </a:p>
        </p:txBody>
      </p:sp>
    </p:spTree>
    <p:extLst>
      <p:ext uri="{BB962C8B-B14F-4D97-AF65-F5344CB8AC3E}">
        <p14:creationId xmlns:p14="http://schemas.microsoft.com/office/powerpoint/2010/main" val="4085367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EE096-6DEF-4931-8E49-357DB5E5C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-1325563"/>
            <a:ext cx="1065911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10 Step 6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BE5EB57-7554-8846-826E-9B2C00F3E6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900296"/>
              </p:ext>
            </p:extLst>
          </p:nvPr>
        </p:nvGraphicFramePr>
        <p:xfrm>
          <a:off x="1717675" y="1305453"/>
          <a:ext cx="9732203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475">
                  <a:extLst>
                    <a:ext uri="{9D8B030D-6E8A-4147-A177-3AD203B41FA5}">
                      <a16:colId xmlns:a16="http://schemas.microsoft.com/office/drawing/2014/main" val="1897869642"/>
                    </a:ext>
                  </a:extLst>
                </a:gridCol>
                <a:gridCol w="1840656">
                  <a:extLst>
                    <a:ext uri="{9D8B030D-6E8A-4147-A177-3AD203B41FA5}">
                      <a16:colId xmlns:a16="http://schemas.microsoft.com/office/drawing/2014/main" val="177418899"/>
                    </a:ext>
                  </a:extLst>
                </a:gridCol>
                <a:gridCol w="1919994">
                  <a:extLst>
                    <a:ext uri="{9D8B030D-6E8A-4147-A177-3AD203B41FA5}">
                      <a16:colId xmlns:a16="http://schemas.microsoft.com/office/drawing/2014/main" val="133465198"/>
                    </a:ext>
                  </a:extLst>
                </a:gridCol>
                <a:gridCol w="2622637">
                  <a:extLst>
                    <a:ext uri="{9D8B030D-6E8A-4147-A177-3AD203B41FA5}">
                      <a16:colId xmlns:a16="http://schemas.microsoft.com/office/drawing/2014/main" val="4085588940"/>
                    </a:ext>
                  </a:extLst>
                </a:gridCol>
                <a:gridCol w="1946441">
                  <a:extLst>
                    <a:ext uri="{9D8B030D-6E8A-4147-A177-3AD203B41FA5}">
                      <a16:colId xmlns:a16="http://schemas.microsoft.com/office/drawing/2014/main" val="2405328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Iteration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Multiplicand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Product|Multiplier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411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Initial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0000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810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1010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0000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Lowest bit of  </a:t>
                      </a:r>
                      <a:r>
                        <a:rPr lang="en-US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Product|Multiplier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0, do not add multiplicand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6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00000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Shift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211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10100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Lowest bit of  </a:t>
                      </a:r>
                      <a:r>
                        <a:rPr lang="en-US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Product|Multiplier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1, add multiplicand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451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010100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Shift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082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111100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Lowest bit of  </a:t>
                      </a:r>
                      <a:r>
                        <a:rPr lang="en-US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Product|Multiplier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1, add multiplicand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558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0111100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Shift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403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0111100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Lowest bit of  </a:t>
                      </a:r>
                      <a:r>
                        <a:rPr lang="en-US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Product|Multiplier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0, do not add multiplicand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02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00111100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Shift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48207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ED537F6-FA8E-3140-A0B6-3CE62C23618C}"/>
              </a:ext>
            </a:extLst>
          </p:cNvPr>
          <p:cNvSpPr txBox="1"/>
          <p:nvPr/>
        </p:nvSpPr>
        <p:spPr>
          <a:xfrm>
            <a:off x="3843580" y="891153"/>
            <a:ext cx="1994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Multiply 10 times 6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EED4C44-D8B1-2B07-0778-8394815C7EA8}"/>
                  </a:ext>
                </a:extLst>
              </p14:cNvPr>
              <p14:cNvContentPartPr/>
              <p14:nvPr/>
            </p14:nvContentPartPr>
            <p14:xfrm>
              <a:off x="6807960" y="6067800"/>
              <a:ext cx="1217880" cy="401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EED4C44-D8B1-2B07-0778-8394815C7E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98600" y="6058440"/>
                <a:ext cx="1236600" cy="41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867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E3E9-1795-49F7-A917-C72C44DB8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-1325563"/>
            <a:ext cx="1065911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Step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C2665-A8CB-034A-A7CB-54E74B07BE3E}"/>
              </a:ext>
            </a:extLst>
          </p:cNvPr>
          <p:cNvSpPr txBox="1"/>
          <p:nvPr/>
        </p:nvSpPr>
        <p:spPr>
          <a:xfrm>
            <a:off x="794084" y="818147"/>
            <a:ext cx="104193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program consisting of 2,000,000 instructions is executed running at a 1 GHz clock rate.  The program uses the following  mix of instructions:  40% R-type,  20% </a:t>
            </a:r>
            <a:r>
              <a:rPr lang="en-US" dirty="0" err="1"/>
              <a:t>ldur</a:t>
            </a:r>
            <a:r>
              <a:rPr lang="en-US" dirty="0"/>
              <a:t>, 10% </a:t>
            </a:r>
            <a:r>
              <a:rPr lang="en-US" dirty="0" err="1"/>
              <a:t>stur</a:t>
            </a:r>
            <a:r>
              <a:rPr lang="en-US" dirty="0"/>
              <a:t>,  30% </a:t>
            </a:r>
            <a:r>
              <a:rPr lang="en-US" dirty="0" err="1"/>
              <a:t>cbz</a:t>
            </a:r>
            <a:r>
              <a:rPr lang="en-US" dirty="0"/>
              <a:t>.  </a:t>
            </a:r>
            <a:r>
              <a:rPr lang="en-US" dirty="0" err="1"/>
              <a:t>Cbz</a:t>
            </a:r>
            <a:r>
              <a:rPr lang="en-US" dirty="0"/>
              <a:t> and LDUR have a CPI of 5, STUR and R-type have a CPI of 4.</a:t>
            </a:r>
          </a:p>
          <a:p>
            <a:endParaRPr lang="en-US" dirty="0"/>
          </a:p>
          <a:p>
            <a:r>
              <a:rPr lang="en-US" dirty="0"/>
              <a:t>What is the average CPI?</a:t>
            </a:r>
          </a:p>
          <a:p>
            <a:endParaRPr lang="en-US" dirty="0"/>
          </a:p>
          <a:p>
            <a:r>
              <a:rPr lang="en-US" b="1" dirty="0"/>
              <a:t>5*(0.3+0.2) + 4*(0.4+0.1) = 4.5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How long does it take to execute the program?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0482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lease contact instructor for more information on this image.">
            <a:extLst>
              <a:ext uri="{FF2B5EF4-FFF2-40B4-BE49-F238E27FC236}">
                <a16:creationId xmlns:a16="http://schemas.microsoft.com/office/drawing/2014/main" id="{C2CF4D98-CF8C-8242-9C81-73BE74EDC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694" y="0"/>
            <a:ext cx="5309054" cy="39206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577344-0186-D140-A3C6-02E6E6CCB7FB}"/>
              </a:ext>
            </a:extLst>
          </p:cNvPr>
          <p:cNvSpPr txBox="1"/>
          <p:nvPr/>
        </p:nvSpPr>
        <p:spPr>
          <a:xfrm>
            <a:off x="1452694" y="4376928"/>
            <a:ext cx="8610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are the values of reg2loc, </a:t>
            </a:r>
            <a:r>
              <a:rPr lang="en-US" dirty="0" err="1"/>
              <a:t>alusrc</a:t>
            </a:r>
            <a:r>
              <a:rPr lang="en-US" dirty="0"/>
              <a:t>, </a:t>
            </a:r>
            <a:r>
              <a:rPr lang="en-US" dirty="0" err="1"/>
              <a:t>regwrite</a:t>
            </a:r>
            <a:r>
              <a:rPr lang="en-US" dirty="0"/>
              <a:t>, and  </a:t>
            </a:r>
            <a:r>
              <a:rPr lang="en-US" dirty="0" err="1"/>
              <a:t>memtoreg</a:t>
            </a:r>
            <a:r>
              <a:rPr lang="en-US" dirty="0"/>
              <a:t> for an R-type instruction?</a:t>
            </a:r>
          </a:p>
        </p:txBody>
      </p:sp>
    </p:spTree>
    <p:extLst>
      <p:ext uri="{BB962C8B-B14F-4D97-AF65-F5344CB8AC3E}">
        <p14:creationId xmlns:p14="http://schemas.microsoft.com/office/powerpoint/2010/main" val="7490233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E026A6-1226-4EA3-94C6-5F4E6F2F5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-1325563"/>
            <a:ext cx="1065911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11 Step 2</a:t>
            </a:r>
          </a:p>
        </p:txBody>
      </p:sp>
      <p:pic>
        <p:nvPicPr>
          <p:cNvPr id="5" name="Picture 4" descr="Please contact instructor for more information on this image.">
            <a:extLst>
              <a:ext uri="{FF2B5EF4-FFF2-40B4-BE49-F238E27FC236}">
                <a16:creationId xmlns:a16="http://schemas.microsoft.com/office/drawing/2014/main" id="{C2CF4D98-CF8C-8242-9C81-73BE74EDC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52" y="-662782"/>
            <a:ext cx="5309054" cy="39206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29A124-F9E0-1446-ABCC-DB5066D6C3A5}"/>
              </a:ext>
            </a:extLst>
          </p:cNvPr>
          <p:cNvSpPr txBox="1"/>
          <p:nvPr/>
        </p:nvSpPr>
        <p:spPr>
          <a:xfrm>
            <a:off x="1452694" y="4376928"/>
            <a:ext cx="8610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are the values of reg2loc, </a:t>
            </a:r>
            <a:r>
              <a:rPr lang="en-US" dirty="0" err="1"/>
              <a:t>alusrc</a:t>
            </a:r>
            <a:r>
              <a:rPr lang="en-US" dirty="0"/>
              <a:t>, </a:t>
            </a:r>
            <a:r>
              <a:rPr lang="en-US" dirty="0" err="1"/>
              <a:t>regwrite</a:t>
            </a:r>
            <a:r>
              <a:rPr lang="en-US" dirty="0"/>
              <a:t>, and  </a:t>
            </a:r>
            <a:r>
              <a:rPr lang="en-US" dirty="0" err="1"/>
              <a:t>memtoreg</a:t>
            </a:r>
            <a:r>
              <a:rPr lang="en-US" dirty="0"/>
              <a:t> for an R-type instruction?</a:t>
            </a:r>
          </a:p>
        </p:txBody>
      </p:sp>
      <p:pic>
        <p:nvPicPr>
          <p:cNvPr id="2" name="Picture 1" descr="Please contact instructor for more information on this image.">
            <a:extLst>
              <a:ext uri="{FF2B5EF4-FFF2-40B4-BE49-F238E27FC236}">
                <a16:creationId xmlns:a16="http://schemas.microsoft.com/office/drawing/2014/main" id="{758CEA98-B2C5-8E44-AD50-AA4A49842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952" y="5209662"/>
            <a:ext cx="6204953" cy="109625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AC721BC-AE3C-3B61-19DF-83CA8C59CEDC}"/>
                  </a:ext>
                </a:extLst>
              </p14:cNvPr>
              <p14:cNvContentPartPr/>
              <p14:nvPr/>
            </p14:nvContentPartPr>
            <p14:xfrm>
              <a:off x="955800" y="5706000"/>
              <a:ext cx="3171240" cy="788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AC721BC-AE3C-3B61-19DF-83CA8C59CED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6440" y="5696640"/>
                <a:ext cx="3189960" cy="9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13003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lease contact instructor for more information on this image.">
            <a:extLst>
              <a:ext uri="{FF2B5EF4-FFF2-40B4-BE49-F238E27FC236}">
                <a16:creationId xmlns:a16="http://schemas.microsoft.com/office/drawing/2014/main" id="{30148493-B932-A349-AB28-A19434792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331" y="0"/>
            <a:ext cx="5751885" cy="38173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B0B6EE-C559-0E45-9F1C-95F58360224D}"/>
              </a:ext>
            </a:extLst>
          </p:cNvPr>
          <p:cNvSpPr txBox="1"/>
          <p:nvPr/>
        </p:nvSpPr>
        <p:spPr>
          <a:xfrm>
            <a:off x="1072896" y="4340352"/>
            <a:ext cx="6565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 control signals are forwarded for use in the write-back stage?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3156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36986-560F-41DA-AA04-5E47E1893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-1325563"/>
            <a:ext cx="1065911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12 Step 2</a:t>
            </a:r>
          </a:p>
        </p:txBody>
      </p:sp>
      <p:pic>
        <p:nvPicPr>
          <p:cNvPr id="4" name="Picture 3" descr="Please contact instructor for more information on this image.">
            <a:extLst>
              <a:ext uri="{FF2B5EF4-FFF2-40B4-BE49-F238E27FC236}">
                <a16:creationId xmlns:a16="http://schemas.microsoft.com/office/drawing/2014/main" id="{30148493-B932-A349-AB28-A19434792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331" y="0"/>
            <a:ext cx="5751885" cy="38173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B0B6EE-C559-0E45-9F1C-95F58360224D}"/>
              </a:ext>
            </a:extLst>
          </p:cNvPr>
          <p:cNvSpPr txBox="1"/>
          <p:nvPr/>
        </p:nvSpPr>
        <p:spPr>
          <a:xfrm>
            <a:off x="1072896" y="4340352"/>
            <a:ext cx="656506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 control signals are forwarded for use in the write-back stage?</a:t>
            </a:r>
          </a:p>
          <a:p>
            <a:endParaRPr lang="en-US" dirty="0"/>
          </a:p>
          <a:p>
            <a:r>
              <a:rPr lang="en-US" b="1" dirty="0" err="1"/>
              <a:t>RegWrite</a:t>
            </a:r>
            <a:r>
              <a:rPr lang="en-US" b="1" dirty="0"/>
              <a:t>, </a:t>
            </a:r>
            <a:r>
              <a:rPr lang="en-US" b="1" dirty="0" err="1"/>
              <a:t>MemtoReg</a:t>
            </a:r>
            <a:endParaRPr lang="en-US" b="1" dirty="0"/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Which control signals are forwarded for use in the mem stage?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1261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94FE0-4531-48E4-A42A-EB40D2DE3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-1325563"/>
            <a:ext cx="1065911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12 Step 3</a:t>
            </a:r>
          </a:p>
        </p:txBody>
      </p:sp>
      <p:pic>
        <p:nvPicPr>
          <p:cNvPr id="4" name="Picture 3" descr="Please contact instructor for more information on this image.">
            <a:extLst>
              <a:ext uri="{FF2B5EF4-FFF2-40B4-BE49-F238E27FC236}">
                <a16:creationId xmlns:a16="http://schemas.microsoft.com/office/drawing/2014/main" id="{30148493-B932-A349-AB28-A19434792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331" y="0"/>
            <a:ext cx="5751885" cy="38173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B0B6EE-C559-0E45-9F1C-95F58360224D}"/>
              </a:ext>
            </a:extLst>
          </p:cNvPr>
          <p:cNvSpPr txBox="1"/>
          <p:nvPr/>
        </p:nvSpPr>
        <p:spPr>
          <a:xfrm>
            <a:off x="996696" y="3718679"/>
            <a:ext cx="656506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 control signals are forwarded for use in the write-back stage?</a:t>
            </a:r>
          </a:p>
          <a:p>
            <a:endParaRPr lang="en-US" dirty="0"/>
          </a:p>
          <a:p>
            <a:r>
              <a:rPr lang="en-US" b="1" dirty="0" err="1"/>
              <a:t>RegWrite</a:t>
            </a:r>
            <a:r>
              <a:rPr lang="en-US" b="1" dirty="0"/>
              <a:t>, </a:t>
            </a:r>
            <a:r>
              <a:rPr lang="en-US" b="1" dirty="0" err="1"/>
              <a:t>MemtoReg</a:t>
            </a:r>
            <a:endParaRPr lang="en-US" b="1" dirty="0"/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Which control signals are forwarded for use in the mem stage?</a:t>
            </a:r>
          </a:p>
          <a:p>
            <a:endParaRPr lang="en-US" dirty="0"/>
          </a:p>
          <a:p>
            <a:r>
              <a:rPr lang="en-US" b="1" dirty="0" err="1"/>
              <a:t>MemRead</a:t>
            </a:r>
            <a:r>
              <a:rPr lang="en-US" b="1" dirty="0"/>
              <a:t>, </a:t>
            </a:r>
            <a:r>
              <a:rPr lang="en-US" b="1" dirty="0" err="1"/>
              <a:t>MemWrite</a:t>
            </a:r>
            <a:r>
              <a:rPr lang="en-US" b="1" dirty="0"/>
              <a:t>, Branch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Which control signals are forwarded for use in the execute stage?</a:t>
            </a:r>
          </a:p>
          <a:p>
            <a:endParaRPr lang="en-US" dirty="0"/>
          </a:p>
          <a:p>
            <a:r>
              <a:rPr lang="en-US" b="1" dirty="0" err="1"/>
              <a:t>ALUSrc</a:t>
            </a:r>
            <a:r>
              <a:rPr lang="en-US" b="1" dirty="0"/>
              <a:t>, </a:t>
            </a:r>
            <a:r>
              <a:rPr lang="en-US" b="1" dirty="0" err="1"/>
              <a:t>ALUOp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2484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B4F6BD-20CF-6A4B-B10B-05E84A41CB4B}"/>
              </a:ext>
            </a:extLst>
          </p:cNvPr>
          <p:cNvSpPr txBox="1"/>
          <p:nvPr/>
        </p:nvSpPr>
        <p:spPr>
          <a:xfrm>
            <a:off x="694267" y="719667"/>
            <a:ext cx="108492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single cycle processor can be split into a 5 stage pipeline with latencies of 200 </a:t>
            </a:r>
            <a:r>
              <a:rPr lang="en-US" dirty="0" err="1"/>
              <a:t>ps</a:t>
            </a:r>
            <a:r>
              <a:rPr lang="en-US" dirty="0"/>
              <a:t>, 150 </a:t>
            </a:r>
            <a:r>
              <a:rPr lang="en-US" dirty="0" err="1"/>
              <a:t>ps</a:t>
            </a:r>
            <a:r>
              <a:rPr lang="en-US" dirty="0"/>
              <a:t>, 100 </a:t>
            </a:r>
            <a:r>
              <a:rPr lang="en-US" dirty="0" err="1"/>
              <a:t>ps</a:t>
            </a:r>
            <a:r>
              <a:rPr lang="en-US" dirty="0"/>
              <a:t>, 200 </a:t>
            </a:r>
            <a:r>
              <a:rPr lang="en-US" dirty="0" err="1"/>
              <a:t>ps</a:t>
            </a:r>
            <a:r>
              <a:rPr lang="en-US" dirty="0"/>
              <a:t>, 150 ps.</a:t>
            </a:r>
          </a:p>
          <a:p>
            <a:endParaRPr lang="en-US" dirty="0"/>
          </a:p>
          <a:p>
            <a:r>
              <a:rPr lang="en-US" dirty="0"/>
              <a:t>What is the cycle time for a single cycle processor?</a:t>
            </a:r>
          </a:p>
          <a:p>
            <a:endParaRPr lang="en-US" dirty="0"/>
          </a:p>
          <a:p>
            <a:r>
              <a:rPr lang="en-US" dirty="0"/>
              <a:t>What is the cycle time for a pipelined processor?</a:t>
            </a:r>
          </a:p>
          <a:p>
            <a:endParaRPr lang="en-US" dirty="0"/>
          </a:p>
          <a:p>
            <a:r>
              <a:rPr lang="en-US" dirty="0"/>
              <a:t>How long does it take for an instruction to execute on the pipelined processor?</a:t>
            </a:r>
          </a:p>
        </p:txBody>
      </p:sp>
    </p:spTree>
    <p:extLst>
      <p:ext uri="{BB962C8B-B14F-4D97-AF65-F5344CB8AC3E}">
        <p14:creationId xmlns:p14="http://schemas.microsoft.com/office/powerpoint/2010/main" val="37083639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B4F6BD-20CF-6A4B-B10B-05E84A41CB4B}"/>
              </a:ext>
            </a:extLst>
          </p:cNvPr>
          <p:cNvSpPr txBox="1"/>
          <p:nvPr/>
        </p:nvSpPr>
        <p:spPr>
          <a:xfrm>
            <a:off x="694267" y="719667"/>
            <a:ext cx="1084925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single cycle processor can be split into a 5 stage pipeline with latencies of 200 </a:t>
            </a:r>
            <a:r>
              <a:rPr lang="en-US" dirty="0" err="1"/>
              <a:t>ps</a:t>
            </a:r>
            <a:r>
              <a:rPr lang="en-US" dirty="0"/>
              <a:t>, 150 </a:t>
            </a:r>
            <a:r>
              <a:rPr lang="en-US" dirty="0" err="1"/>
              <a:t>ps</a:t>
            </a:r>
            <a:r>
              <a:rPr lang="en-US" dirty="0"/>
              <a:t>, 100 </a:t>
            </a:r>
            <a:r>
              <a:rPr lang="en-US" dirty="0" err="1"/>
              <a:t>ps</a:t>
            </a:r>
            <a:r>
              <a:rPr lang="en-US" dirty="0"/>
              <a:t>, 200 </a:t>
            </a:r>
            <a:r>
              <a:rPr lang="en-US" dirty="0" err="1"/>
              <a:t>ps</a:t>
            </a:r>
            <a:r>
              <a:rPr lang="en-US" dirty="0"/>
              <a:t>, 150 ps.</a:t>
            </a:r>
          </a:p>
          <a:p>
            <a:endParaRPr lang="en-US" dirty="0"/>
          </a:p>
          <a:p>
            <a:r>
              <a:rPr lang="en-US" dirty="0"/>
              <a:t>What is the cycle time for a single cycle processor?</a:t>
            </a:r>
          </a:p>
          <a:p>
            <a:r>
              <a:rPr lang="en-US" b="1" dirty="0"/>
              <a:t>200+150+100+200+150 = 800 </a:t>
            </a:r>
            <a:r>
              <a:rPr lang="en-US" b="1" dirty="0" err="1"/>
              <a:t>ps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What is the cycle time for a pipelined processor?</a:t>
            </a:r>
          </a:p>
          <a:p>
            <a:r>
              <a:rPr lang="en-US" b="1" dirty="0"/>
              <a:t>200 </a:t>
            </a:r>
            <a:r>
              <a:rPr lang="en-US" b="1" dirty="0" err="1"/>
              <a:t>ps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How long does it take for an instruction to execute on the pipelined processor?</a:t>
            </a:r>
          </a:p>
          <a:p>
            <a:r>
              <a:rPr lang="en-US" b="1" dirty="0"/>
              <a:t>1000 </a:t>
            </a:r>
            <a:r>
              <a:rPr lang="en-US" b="1" dirty="0" err="1"/>
              <a:t>ps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710508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55DFDA-8E58-5946-AE7E-4845B0C06E6D}"/>
              </a:ext>
            </a:extLst>
          </p:cNvPr>
          <p:cNvSpPr/>
          <p:nvPr/>
        </p:nvSpPr>
        <p:spPr>
          <a:xfrm>
            <a:off x="798787" y="535715"/>
            <a:ext cx="1105688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Consider the following sequence of instructions executed on the 5-stage pipeline. The pipeline uses forwarding for data hazards and conditional branch is evaluated in the instruction decode stage. Which instructions are stalled because of a data hazard?  </a:t>
            </a:r>
          </a:p>
          <a:p>
            <a:endParaRPr lang="en-US" dirty="0"/>
          </a:p>
          <a:p>
            <a:r>
              <a:rPr lang="en-US" dirty="0"/>
              <a:t>40 add X1, X2, X3</a:t>
            </a:r>
            <a:br>
              <a:rPr lang="en-US" dirty="0"/>
            </a:br>
            <a:br>
              <a:rPr lang="en-US" dirty="0"/>
            </a:br>
            <a:r>
              <a:rPr lang="en-US" dirty="0"/>
              <a:t>44 </a:t>
            </a:r>
            <a:r>
              <a:rPr lang="en-US" dirty="0" err="1"/>
              <a:t>cbz</a:t>
            </a:r>
            <a:r>
              <a:rPr lang="en-US" dirty="0"/>
              <a:t> X1, branch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48 add X5, X1, X1</a:t>
            </a:r>
            <a:br>
              <a:rPr lang="en-US" dirty="0"/>
            </a:br>
            <a:br>
              <a:rPr lang="en-US" dirty="0"/>
            </a:br>
            <a:r>
              <a:rPr lang="en-US" dirty="0"/>
              <a:t>52 </a:t>
            </a:r>
            <a:r>
              <a:rPr lang="en-US" dirty="0" err="1"/>
              <a:t>ldur</a:t>
            </a:r>
            <a:r>
              <a:rPr lang="en-US" dirty="0"/>
              <a:t> X1, [X6, #3]</a:t>
            </a:r>
            <a:br>
              <a:rPr lang="en-US" dirty="0"/>
            </a:br>
            <a:br>
              <a:rPr lang="en-US" dirty="0"/>
            </a:br>
            <a:r>
              <a:rPr lang="en-US" dirty="0"/>
              <a:t>56 add X2, X1, X5</a:t>
            </a:r>
            <a:br>
              <a:rPr lang="en-US" dirty="0"/>
            </a:br>
            <a:br>
              <a:rPr lang="en-US" dirty="0"/>
            </a:br>
            <a:r>
              <a:rPr lang="en-US" dirty="0"/>
              <a:t>60 branch: </a:t>
            </a:r>
            <a:r>
              <a:rPr lang="en-US" dirty="0" err="1"/>
              <a:t>ldur</a:t>
            </a:r>
            <a:r>
              <a:rPr lang="en-US" dirty="0"/>
              <a:t> X7, [X6, #4]</a:t>
            </a:r>
          </a:p>
          <a:p>
            <a:endParaRPr lang="en-US" dirty="0"/>
          </a:p>
          <a:p>
            <a:r>
              <a:rPr lang="en-US" dirty="0"/>
              <a:t>64 add X3, X2, X6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43D3B62-4CD7-D97E-4179-4189BDFD3FA2}"/>
                  </a:ext>
                </a:extLst>
              </p14:cNvPr>
              <p14:cNvContentPartPr/>
              <p14:nvPr/>
            </p14:nvContentPartPr>
            <p14:xfrm>
              <a:off x="673920" y="1127160"/>
              <a:ext cx="7170120" cy="3081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43D3B62-4CD7-D97E-4179-4189BDFD3F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4560" y="1117800"/>
                <a:ext cx="7188840" cy="310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52338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55DFDA-8E58-5946-AE7E-4845B0C06E6D}"/>
              </a:ext>
            </a:extLst>
          </p:cNvPr>
          <p:cNvSpPr/>
          <p:nvPr/>
        </p:nvSpPr>
        <p:spPr>
          <a:xfrm>
            <a:off x="798787" y="535715"/>
            <a:ext cx="1105688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Consider the following sequence of instructions executed on the 5-stage pipeline. The pipeline uses forwarding for data hazards and conditional branch is evaluated in the instruction decode stage. Which instructions are stalled because of a data hazard?  </a:t>
            </a:r>
          </a:p>
          <a:p>
            <a:endParaRPr lang="en-US" dirty="0"/>
          </a:p>
          <a:p>
            <a:r>
              <a:rPr lang="en-US" dirty="0"/>
              <a:t>40 add X1, X2, X3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44 </a:t>
            </a:r>
            <a:r>
              <a:rPr lang="en-US" b="1" dirty="0" err="1"/>
              <a:t>cbz</a:t>
            </a:r>
            <a:r>
              <a:rPr lang="en-US" b="1" dirty="0"/>
              <a:t> X1, branch   //since </a:t>
            </a:r>
            <a:r>
              <a:rPr lang="en-US" b="1" dirty="0" err="1"/>
              <a:t>cbz</a:t>
            </a:r>
            <a:r>
              <a:rPr lang="en-US" b="1" dirty="0"/>
              <a:t> is evaluated in ID stage, it needs to wait for x1 to be calculated</a:t>
            </a:r>
            <a:br>
              <a:rPr lang="en-US" dirty="0"/>
            </a:br>
            <a:br>
              <a:rPr lang="en-US" dirty="0"/>
            </a:br>
            <a:r>
              <a:rPr lang="en-US" dirty="0"/>
              <a:t>48 add X5, X1, X1</a:t>
            </a:r>
            <a:br>
              <a:rPr lang="en-US" dirty="0"/>
            </a:br>
            <a:br>
              <a:rPr lang="en-US" dirty="0"/>
            </a:br>
            <a:r>
              <a:rPr lang="en-US" dirty="0"/>
              <a:t>52 </a:t>
            </a:r>
            <a:r>
              <a:rPr lang="en-US" dirty="0" err="1"/>
              <a:t>ldur</a:t>
            </a:r>
            <a:r>
              <a:rPr lang="en-US" dirty="0"/>
              <a:t> X1, [X6, #3]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56 add X2, X1, X5   //</a:t>
            </a:r>
            <a:r>
              <a:rPr lang="en-US" b="1" dirty="0" err="1"/>
              <a:t>ldur</a:t>
            </a:r>
            <a:r>
              <a:rPr lang="en-US" b="1" dirty="0"/>
              <a:t> loads x1 in MEM stage, so add needs to wait for x1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60 branch: </a:t>
            </a:r>
            <a:r>
              <a:rPr lang="en-US" dirty="0" err="1"/>
              <a:t>ldur</a:t>
            </a:r>
            <a:r>
              <a:rPr lang="en-US" dirty="0"/>
              <a:t> X7, [X6, #4]</a:t>
            </a:r>
          </a:p>
          <a:p>
            <a:endParaRPr lang="en-US" dirty="0"/>
          </a:p>
          <a:p>
            <a:r>
              <a:rPr lang="en-US" dirty="0"/>
              <a:t>64 add X3, X2, X6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CF9ACC3-5E42-3963-C28C-68036288A15E}"/>
                  </a:ext>
                </a:extLst>
              </p14:cNvPr>
              <p14:cNvContentPartPr/>
              <p14:nvPr/>
            </p14:nvContentPartPr>
            <p14:xfrm>
              <a:off x="696240" y="2095200"/>
              <a:ext cx="489240" cy="2074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CF9ACC3-5E42-3963-C28C-68036288A15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6880" y="2085840"/>
                <a:ext cx="507960" cy="209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87744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DA500-6E3F-A7E3-D5CB-5C4CE4A59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9470A-DDEB-BF62-880F-1B960E7DF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Static branch prediction</a:t>
            </a:r>
          </a:p>
          <a:p>
            <a:pPr lvl="1"/>
            <a:r>
              <a:rPr lang="en-US" dirty="0"/>
              <a:t>Predict branch at compile time</a:t>
            </a:r>
          </a:p>
          <a:p>
            <a:pPr lvl="1"/>
            <a:r>
              <a:rPr lang="en-US" dirty="0"/>
              <a:t>Examples</a:t>
            </a:r>
          </a:p>
          <a:p>
            <a:pPr lvl="2"/>
            <a:r>
              <a:rPr lang="en-US" dirty="0"/>
              <a:t>Predict “not taken” for for branching out of a loop</a:t>
            </a:r>
          </a:p>
          <a:p>
            <a:pPr lvl="2"/>
            <a:r>
              <a:rPr lang="en-US" dirty="0"/>
              <a:t>Predict “taken” for a backward branch to stay in a loop</a:t>
            </a:r>
          </a:p>
          <a:p>
            <a:r>
              <a:rPr lang="en-US" dirty="0"/>
              <a:t>Dynamic branch prediction</a:t>
            </a:r>
          </a:p>
          <a:p>
            <a:pPr lvl="1"/>
            <a:r>
              <a:rPr lang="en-US" dirty="0"/>
              <a:t>Predict during running</a:t>
            </a:r>
          </a:p>
          <a:p>
            <a:pPr lvl="2"/>
            <a:r>
              <a:rPr lang="en-US" dirty="0"/>
              <a:t>1 bit predictor (do whatever was done last time)</a:t>
            </a:r>
          </a:p>
          <a:p>
            <a:pPr lvl="2"/>
            <a:r>
              <a:rPr lang="en-US" dirty="0"/>
              <a:t>2 bit predictor (change prediction after getting it wrong twice)</a:t>
            </a:r>
          </a:p>
          <a:p>
            <a:pPr lvl="2"/>
            <a:r>
              <a:rPr lang="en-US" dirty="0"/>
              <a:t>Keep a table of past predictions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2130C97-3943-F140-5AAC-10B36AC791F7}"/>
                  </a:ext>
                </a:extLst>
              </p14:cNvPr>
              <p14:cNvContentPartPr/>
              <p14:nvPr/>
            </p14:nvContentPartPr>
            <p14:xfrm>
              <a:off x="1968480" y="2981160"/>
              <a:ext cx="1464120" cy="1692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2130C97-3943-F140-5AAC-10B36AC791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59120" y="2971800"/>
                <a:ext cx="1482840" cy="171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9227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C8F99-9FB0-4545-B1C9-CEFCF7652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-1325563"/>
            <a:ext cx="1065911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Step 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C2665-A8CB-034A-A7CB-54E74B07BE3E}"/>
              </a:ext>
            </a:extLst>
          </p:cNvPr>
          <p:cNvSpPr txBox="1"/>
          <p:nvPr/>
        </p:nvSpPr>
        <p:spPr>
          <a:xfrm>
            <a:off x="794084" y="818147"/>
            <a:ext cx="1041934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program consisting of 2,000,000 instructions is executed running at a 1 GHz clock rate.  The program uses the following  mix of instructions:  40% R-type,  20% </a:t>
            </a:r>
            <a:r>
              <a:rPr lang="en-US" dirty="0" err="1"/>
              <a:t>ldur</a:t>
            </a:r>
            <a:r>
              <a:rPr lang="en-US" dirty="0"/>
              <a:t>, 10% </a:t>
            </a:r>
            <a:r>
              <a:rPr lang="en-US" dirty="0" err="1"/>
              <a:t>stur</a:t>
            </a:r>
            <a:r>
              <a:rPr lang="en-US" dirty="0"/>
              <a:t>,  30% </a:t>
            </a:r>
            <a:r>
              <a:rPr lang="en-US" dirty="0" err="1"/>
              <a:t>cbz</a:t>
            </a:r>
            <a:r>
              <a:rPr lang="en-US" dirty="0"/>
              <a:t>.  </a:t>
            </a:r>
            <a:r>
              <a:rPr lang="en-US" dirty="0" err="1"/>
              <a:t>Cbz</a:t>
            </a:r>
            <a:r>
              <a:rPr lang="en-US" dirty="0"/>
              <a:t> and LDUR have a CPI of 5, STUR and R-type have a CPI of 4.</a:t>
            </a:r>
          </a:p>
          <a:p>
            <a:endParaRPr lang="en-US" dirty="0"/>
          </a:p>
          <a:p>
            <a:r>
              <a:rPr lang="en-US" dirty="0"/>
              <a:t>What is the average CPI?</a:t>
            </a:r>
          </a:p>
          <a:p>
            <a:endParaRPr lang="en-US" dirty="0"/>
          </a:p>
          <a:p>
            <a:r>
              <a:rPr lang="en-US" b="1" dirty="0"/>
              <a:t>5*(0.3+0.2) + 4*(0.4+0.1) = 4.5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How long does it take to execute the program?</a:t>
            </a:r>
          </a:p>
          <a:p>
            <a:endParaRPr lang="en-US" dirty="0"/>
          </a:p>
          <a:p>
            <a:r>
              <a:rPr lang="en-US" b="1" dirty="0"/>
              <a:t>4.5 cycles / instruction * 2e6 instructions /program / (1e9 cycles/second) = 0.009 seconds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What is the speedup if CBZ is improved to a CPI of 3?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2374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DA500-6E3F-A7E3-D5CB-5C4CE4A59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9470A-DDEB-BF62-880F-1B960E7DF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LoopStart</a:t>
            </a:r>
            <a:r>
              <a:rPr lang="en-US" dirty="0"/>
              <a:t>:	</a:t>
            </a:r>
            <a:r>
              <a:rPr lang="en-US" dirty="0" err="1"/>
              <a:t>cbz</a:t>
            </a:r>
            <a:r>
              <a:rPr lang="en-US" dirty="0"/>
              <a:t> x9, </a:t>
            </a:r>
            <a:r>
              <a:rPr lang="en-US" dirty="0" err="1"/>
              <a:t>LoopDone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ldur</a:t>
            </a:r>
            <a:r>
              <a:rPr lang="en-US" dirty="0"/>
              <a:t> x10, [x13, x16]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ldur</a:t>
            </a:r>
            <a:r>
              <a:rPr lang="en-US" dirty="0"/>
              <a:t> x11, [x14, x16]</a:t>
            </a:r>
          </a:p>
          <a:p>
            <a:pPr marL="0" indent="0">
              <a:buNone/>
            </a:pPr>
            <a:r>
              <a:rPr lang="en-US" dirty="0"/>
              <a:t>		add x12, x10, x11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stur</a:t>
            </a:r>
            <a:r>
              <a:rPr lang="en-US" dirty="0"/>
              <a:t> x12, [x15, x16]</a:t>
            </a:r>
          </a:p>
          <a:p>
            <a:pPr marL="0" indent="0">
              <a:buNone/>
            </a:pPr>
            <a:r>
              <a:rPr lang="en-US" dirty="0"/>
              <a:t>		sub x9, x9, 1</a:t>
            </a:r>
          </a:p>
          <a:p>
            <a:pPr marL="0" indent="0">
              <a:buNone/>
            </a:pPr>
            <a:r>
              <a:rPr lang="en-US" dirty="0"/>
              <a:t>		add x16, x16, 8</a:t>
            </a:r>
          </a:p>
          <a:p>
            <a:pPr marL="0" indent="0">
              <a:buNone/>
            </a:pPr>
            <a:r>
              <a:rPr lang="en-US" dirty="0"/>
              <a:t>		b </a:t>
            </a:r>
            <a:r>
              <a:rPr lang="en-US" dirty="0" err="1"/>
              <a:t>LoopStart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LoopDone</a:t>
            </a:r>
            <a:r>
              <a:rPr lang="en-US" dirty="0"/>
              <a:t>:	</a:t>
            </a:r>
            <a:r>
              <a:rPr lang="en-US" dirty="0" err="1"/>
              <a:t>br</a:t>
            </a:r>
            <a:r>
              <a:rPr lang="en-US" dirty="0"/>
              <a:t> x30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B567EEF-FFEA-D866-B348-11AB828205F4}"/>
                  </a:ext>
                </a:extLst>
              </p14:cNvPr>
              <p14:cNvContentPartPr/>
              <p14:nvPr/>
            </p14:nvContentPartPr>
            <p14:xfrm>
              <a:off x="2331360" y="2005560"/>
              <a:ext cx="1276920" cy="2936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B567EEF-FFEA-D866-B348-11AB828205F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22000" y="1996200"/>
                <a:ext cx="1295640" cy="295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9057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DA500-6E3F-A7E3-D5CB-5C4CE4A59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9470A-DDEB-BF62-880F-1B960E7DF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LoopStart</a:t>
            </a:r>
            <a:r>
              <a:rPr lang="en-US" dirty="0"/>
              <a:t>:	</a:t>
            </a:r>
            <a:r>
              <a:rPr lang="en-US" dirty="0" err="1"/>
              <a:t>cbz</a:t>
            </a:r>
            <a:r>
              <a:rPr lang="en-US" dirty="0"/>
              <a:t> x9, </a:t>
            </a:r>
            <a:r>
              <a:rPr lang="en-US" dirty="0" err="1"/>
              <a:t>LoopDone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ldur</a:t>
            </a:r>
            <a:r>
              <a:rPr lang="en-US" dirty="0"/>
              <a:t> x10, [x13, x16]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ldur</a:t>
            </a:r>
            <a:r>
              <a:rPr lang="en-US" dirty="0"/>
              <a:t> x11, [x14, x16]</a:t>
            </a:r>
          </a:p>
          <a:p>
            <a:pPr marL="0" indent="0">
              <a:buNone/>
            </a:pPr>
            <a:r>
              <a:rPr lang="en-US" dirty="0"/>
              <a:t>		add x12, x10, x11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stur</a:t>
            </a:r>
            <a:r>
              <a:rPr lang="en-US" dirty="0"/>
              <a:t> x12, [x15, x16]</a:t>
            </a:r>
          </a:p>
          <a:p>
            <a:pPr marL="0" indent="0">
              <a:buNone/>
            </a:pPr>
            <a:r>
              <a:rPr lang="en-US" dirty="0"/>
              <a:t>		sub x9, x9, 1</a:t>
            </a:r>
          </a:p>
          <a:p>
            <a:pPr marL="0" indent="0">
              <a:buNone/>
            </a:pPr>
            <a:r>
              <a:rPr lang="en-US" dirty="0"/>
              <a:t>		add x16, x16, 8</a:t>
            </a:r>
          </a:p>
          <a:p>
            <a:pPr marL="0" indent="0">
              <a:buNone/>
            </a:pPr>
            <a:r>
              <a:rPr lang="en-US" dirty="0"/>
              <a:t>		b </a:t>
            </a:r>
            <a:r>
              <a:rPr lang="en-US" dirty="0" err="1"/>
              <a:t>LoopStart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LoopDone</a:t>
            </a:r>
            <a:r>
              <a:rPr lang="en-US" dirty="0"/>
              <a:t>:	</a:t>
            </a:r>
            <a:r>
              <a:rPr lang="en-US" dirty="0" err="1"/>
              <a:t>br</a:t>
            </a:r>
            <a:r>
              <a:rPr lang="en-US" dirty="0"/>
              <a:t> x30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Best static branch predictor: predict not taken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B567EEF-FFEA-D866-B348-11AB828205F4}"/>
                  </a:ext>
                </a:extLst>
              </p14:cNvPr>
              <p14:cNvContentPartPr/>
              <p14:nvPr/>
            </p14:nvContentPartPr>
            <p14:xfrm>
              <a:off x="2331360" y="2005560"/>
              <a:ext cx="1276920" cy="2936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B567EEF-FFEA-D866-B348-11AB828205F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22000" y="1996200"/>
                <a:ext cx="1295640" cy="295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74893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DA500-6E3F-A7E3-D5CB-5C4CE4A59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9470A-DDEB-BF62-880F-1B960E7DF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LoopStart</a:t>
            </a:r>
            <a:r>
              <a:rPr lang="en-US" dirty="0"/>
              <a:t>:	</a:t>
            </a:r>
            <a:r>
              <a:rPr lang="en-US" dirty="0" err="1"/>
              <a:t>ldur</a:t>
            </a:r>
            <a:r>
              <a:rPr lang="en-US" dirty="0"/>
              <a:t> x10, [x13, x16]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ldur</a:t>
            </a:r>
            <a:r>
              <a:rPr lang="en-US" dirty="0"/>
              <a:t> x11, [x14, x16]</a:t>
            </a:r>
          </a:p>
          <a:p>
            <a:pPr marL="0" indent="0">
              <a:buNone/>
            </a:pPr>
            <a:r>
              <a:rPr lang="en-US" dirty="0"/>
              <a:t>		add x12, x10, x11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stur</a:t>
            </a:r>
            <a:r>
              <a:rPr lang="en-US" dirty="0"/>
              <a:t> x12, [x15, x16]</a:t>
            </a:r>
          </a:p>
          <a:p>
            <a:pPr marL="0" indent="0">
              <a:buNone/>
            </a:pPr>
            <a:r>
              <a:rPr lang="en-US" dirty="0"/>
              <a:t>		sub x9, x9, 1</a:t>
            </a:r>
          </a:p>
          <a:p>
            <a:pPr marL="0" indent="0">
              <a:buNone/>
            </a:pPr>
            <a:r>
              <a:rPr lang="en-US" dirty="0"/>
              <a:t>		add x16, x16, 8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cbnz</a:t>
            </a:r>
            <a:r>
              <a:rPr lang="en-US" dirty="0"/>
              <a:t> x9, </a:t>
            </a:r>
            <a:r>
              <a:rPr lang="en-US" dirty="0" err="1"/>
              <a:t>LoopStart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br</a:t>
            </a:r>
            <a:r>
              <a:rPr lang="en-US" dirty="0"/>
              <a:t> x30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7070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DA500-6E3F-A7E3-D5CB-5C4CE4A59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9470A-DDEB-BF62-880F-1B960E7DF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LoopStart</a:t>
            </a:r>
            <a:r>
              <a:rPr lang="en-US" dirty="0"/>
              <a:t>:	</a:t>
            </a:r>
            <a:r>
              <a:rPr lang="en-US" dirty="0" err="1"/>
              <a:t>ldur</a:t>
            </a:r>
            <a:r>
              <a:rPr lang="en-US" dirty="0"/>
              <a:t> x10, [x13, x16]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ldur</a:t>
            </a:r>
            <a:r>
              <a:rPr lang="en-US" dirty="0"/>
              <a:t> x11, [x14, x16]</a:t>
            </a:r>
          </a:p>
          <a:p>
            <a:pPr marL="0" indent="0">
              <a:buNone/>
            </a:pPr>
            <a:r>
              <a:rPr lang="en-US" dirty="0"/>
              <a:t>		add x12, x10, x11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stur</a:t>
            </a:r>
            <a:r>
              <a:rPr lang="en-US" dirty="0"/>
              <a:t> x12, [x15, x16]</a:t>
            </a:r>
          </a:p>
          <a:p>
            <a:pPr marL="0" indent="0">
              <a:buNone/>
            </a:pPr>
            <a:r>
              <a:rPr lang="en-US" dirty="0"/>
              <a:t>		sub x9, x9, 1</a:t>
            </a:r>
          </a:p>
          <a:p>
            <a:pPr marL="0" indent="0">
              <a:buNone/>
            </a:pPr>
            <a:r>
              <a:rPr lang="en-US" dirty="0"/>
              <a:t>		add x16, x16, 8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cbnz</a:t>
            </a:r>
            <a:r>
              <a:rPr lang="en-US" dirty="0"/>
              <a:t> x9, </a:t>
            </a:r>
            <a:r>
              <a:rPr lang="en-US" dirty="0" err="1"/>
              <a:t>LoopStart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br</a:t>
            </a:r>
            <a:r>
              <a:rPr lang="en-US" dirty="0"/>
              <a:t> x30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Best branch prediction: branch taken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7347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2A667-FC9A-0CD1-4357-FBC275CEE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0" y="1253331"/>
            <a:ext cx="1065911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processor has an L1 cache with a 10ns access time and a hit rate of 90%, and L2 cache with a 20ns access time and hit rate of 80%, and main memory access time of 50ns.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is the AMAT for a look aside cache?</a:t>
            </a:r>
          </a:p>
        </p:txBody>
      </p:sp>
    </p:spTree>
    <p:extLst>
      <p:ext uri="{BB962C8B-B14F-4D97-AF65-F5344CB8AC3E}">
        <p14:creationId xmlns:p14="http://schemas.microsoft.com/office/powerpoint/2010/main" val="12983483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2A667-FC9A-0CD1-4357-FBC275CEE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0" y="1253331"/>
            <a:ext cx="1065911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processor has an L1 cache with a 10ns access time and a hit rate of 90%, and L2 cache with a 20ns access time and hit rate of 80%, and main memory access time of 50ns.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is the AMAT for a look aside cache?</a:t>
            </a:r>
          </a:p>
          <a:p>
            <a:pPr marL="0" indent="0">
              <a:buNone/>
            </a:pPr>
            <a:r>
              <a:rPr lang="en-US" b="1" dirty="0"/>
              <a:t>0.9*10 + 0.1(0.8*20 + 0.2*50) = 9+0.1(16+10)=11.6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381911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2A667-FC9A-0CD1-4357-FBC275CEE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0" y="1253331"/>
            <a:ext cx="1065911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processor has an L1 cache with a 10ns access time and a hit rate of 90%, and L2 cache with a 20ns access time and hit rate of 80%, and main memory access time of 50ns.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is the AMAT for a look aside cache?</a:t>
            </a:r>
          </a:p>
          <a:p>
            <a:pPr marL="0" indent="0">
              <a:buNone/>
            </a:pPr>
            <a:r>
              <a:rPr lang="en-US" b="1" dirty="0"/>
              <a:t>0.9*10 + 0.1(0.8*20 + 0.2*50) = 9+0.1(16+10)=11.6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What is the AMAT for a look through cache?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538266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2A667-FC9A-0CD1-4357-FBC275CEE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0" y="1253331"/>
            <a:ext cx="1065911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processor has an L1 cache with a 10ns access time and a hit rate of 90%, and L2 cache with a 20ns access time and hit rate of 80%, and main memory access time of 50ns.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is the AMAT for a look aside cache?</a:t>
            </a:r>
          </a:p>
          <a:p>
            <a:pPr marL="0" indent="0">
              <a:buNone/>
            </a:pPr>
            <a:r>
              <a:rPr lang="en-US" b="1" dirty="0"/>
              <a:t>0.9*10 + 0.1(0.8*20 + 0.2*50) = 9+0.1(16+10</a:t>
            </a:r>
            <a:r>
              <a:rPr lang="en-US" b="1"/>
              <a:t>)=11.6ns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What is the AMAT for a look through cache?</a:t>
            </a:r>
          </a:p>
          <a:p>
            <a:pPr marL="0" indent="0">
              <a:buNone/>
            </a:pPr>
            <a:r>
              <a:rPr lang="en-US" b="1" dirty="0"/>
              <a:t>10+0.1(20+0.2*50) = 10 + 0.1(20+10) = 13ns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181133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BBC98-C3C5-412F-B230-1786D9277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-1325563"/>
            <a:ext cx="1065911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15 Step 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2816C2-62B5-E347-AF86-48C22A566B1E}"/>
              </a:ext>
            </a:extLst>
          </p:cNvPr>
          <p:cNvSpPr/>
          <p:nvPr/>
        </p:nvSpPr>
        <p:spPr>
          <a:xfrm>
            <a:off x="860854" y="436776"/>
            <a:ext cx="8122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Main memory contains a total of 2</a:t>
            </a:r>
            <a:r>
              <a:rPr lang="en-US" baseline="30000" dirty="0"/>
              <a:t>3</a:t>
            </a:r>
            <a:r>
              <a:rPr lang="en-US" dirty="0"/>
              <a:t> frames and each frame is 2</a:t>
            </a:r>
            <a:r>
              <a:rPr lang="en-US" baseline="30000" dirty="0"/>
              <a:t>3</a:t>
            </a:r>
            <a:r>
              <a:rPr lang="en-US" dirty="0"/>
              <a:t> bytes.  The page table is as follows.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CAD022F-223C-E24F-846C-A96C247E4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554117"/>
              </p:ext>
            </p:extLst>
          </p:nvPr>
        </p:nvGraphicFramePr>
        <p:xfrm>
          <a:off x="858109" y="1226155"/>
          <a:ext cx="2935415" cy="518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556">
                  <a:extLst>
                    <a:ext uri="{9D8B030D-6E8A-4147-A177-3AD203B41FA5}">
                      <a16:colId xmlns:a16="http://schemas.microsoft.com/office/drawing/2014/main" val="4003980875"/>
                    </a:ext>
                  </a:extLst>
                </a:gridCol>
                <a:gridCol w="617838">
                  <a:extLst>
                    <a:ext uri="{9D8B030D-6E8A-4147-A177-3AD203B41FA5}">
                      <a16:colId xmlns:a16="http://schemas.microsoft.com/office/drawing/2014/main" val="135763709"/>
                    </a:ext>
                  </a:extLst>
                </a:gridCol>
                <a:gridCol w="1594021">
                  <a:extLst>
                    <a:ext uri="{9D8B030D-6E8A-4147-A177-3AD203B41FA5}">
                      <a16:colId xmlns:a16="http://schemas.microsoft.com/office/drawing/2014/main" val="3796127488"/>
                    </a:ext>
                  </a:extLst>
                </a:gridCol>
              </a:tblGrid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Valid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Frame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079533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364509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623140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889105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290562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584322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664409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783777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408367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891931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602491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122371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986551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107711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904357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237020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63186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35E83BE-88EC-8948-8D21-F196A956EEA1}"/>
              </a:ext>
            </a:extLst>
          </p:cNvPr>
          <p:cNvSpPr txBox="1"/>
          <p:nvPr/>
        </p:nvSpPr>
        <p:spPr>
          <a:xfrm>
            <a:off x="4102444" y="1226155"/>
            <a:ext cx="516199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many bits are required for the offset?</a:t>
            </a:r>
          </a:p>
          <a:p>
            <a:endParaRPr lang="en-US" dirty="0"/>
          </a:p>
          <a:p>
            <a:r>
              <a:rPr lang="en-US" dirty="0"/>
              <a:t>How many bits are required for the physical address?</a:t>
            </a:r>
          </a:p>
          <a:p>
            <a:endParaRPr lang="en-US" dirty="0"/>
          </a:p>
          <a:p>
            <a:r>
              <a:rPr lang="en-US" dirty="0"/>
              <a:t>How many bits are required for the virtual address?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5173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3272A9-899C-4F78-8A5D-7EFD69A4F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-1325563"/>
            <a:ext cx="1065911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15 Step 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2816C2-62B5-E347-AF86-48C22A566B1E}"/>
              </a:ext>
            </a:extLst>
          </p:cNvPr>
          <p:cNvSpPr/>
          <p:nvPr/>
        </p:nvSpPr>
        <p:spPr>
          <a:xfrm>
            <a:off x="860854" y="436776"/>
            <a:ext cx="8122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Main memory contains a total of 2</a:t>
            </a:r>
            <a:r>
              <a:rPr lang="en-US" baseline="30000" dirty="0"/>
              <a:t>3</a:t>
            </a:r>
            <a:r>
              <a:rPr lang="en-US" dirty="0"/>
              <a:t> frames and each frame is 2</a:t>
            </a:r>
            <a:r>
              <a:rPr lang="en-US" baseline="30000" dirty="0"/>
              <a:t>3</a:t>
            </a:r>
            <a:r>
              <a:rPr lang="en-US" dirty="0"/>
              <a:t> bytes.  The page table is as follows.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CAD022F-223C-E24F-846C-A96C247E4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432377"/>
              </p:ext>
            </p:extLst>
          </p:nvPr>
        </p:nvGraphicFramePr>
        <p:xfrm>
          <a:off x="858109" y="1226155"/>
          <a:ext cx="2935415" cy="518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556">
                  <a:extLst>
                    <a:ext uri="{9D8B030D-6E8A-4147-A177-3AD203B41FA5}">
                      <a16:colId xmlns:a16="http://schemas.microsoft.com/office/drawing/2014/main" val="4003980875"/>
                    </a:ext>
                  </a:extLst>
                </a:gridCol>
                <a:gridCol w="617838">
                  <a:extLst>
                    <a:ext uri="{9D8B030D-6E8A-4147-A177-3AD203B41FA5}">
                      <a16:colId xmlns:a16="http://schemas.microsoft.com/office/drawing/2014/main" val="135763709"/>
                    </a:ext>
                  </a:extLst>
                </a:gridCol>
                <a:gridCol w="1594021">
                  <a:extLst>
                    <a:ext uri="{9D8B030D-6E8A-4147-A177-3AD203B41FA5}">
                      <a16:colId xmlns:a16="http://schemas.microsoft.com/office/drawing/2014/main" val="3796127488"/>
                    </a:ext>
                  </a:extLst>
                </a:gridCol>
              </a:tblGrid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Valid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Frame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079533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364509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623140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889105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290562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584322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664409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783777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408367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891931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602491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122371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986551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107711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904357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237020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63186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35E83BE-88EC-8948-8D21-F196A956EEA1}"/>
              </a:ext>
            </a:extLst>
          </p:cNvPr>
          <p:cNvSpPr txBox="1"/>
          <p:nvPr/>
        </p:nvSpPr>
        <p:spPr>
          <a:xfrm>
            <a:off x="4102444" y="1226155"/>
            <a:ext cx="759940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bits are required for the offset?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/>
              <a:t>A frame is 2</a:t>
            </a:r>
            <a:r>
              <a:rPr lang="en-US" b="1" baseline="30000" dirty="0"/>
              <a:t>3</a:t>
            </a:r>
            <a:r>
              <a:rPr lang="en-US" b="1" dirty="0"/>
              <a:t> bytes, so the offset is log(2</a:t>
            </a:r>
            <a:r>
              <a:rPr lang="en-US" b="1" baseline="30000" dirty="0"/>
              <a:t>3</a:t>
            </a:r>
            <a:r>
              <a:rPr lang="en-US" b="1" dirty="0"/>
              <a:t>) = 3 bits</a:t>
            </a:r>
          </a:p>
          <a:p>
            <a:endParaRPr lang="en-US" dirty="0"/>
          </a:p>
          <a:p>
            <a:r>
              <a:rPr lang="en-US" dirty="0"/>
              <a:t>How many bits are required for the physical address?</a:t>
            </a:r>
            <a:r>
              <a:rPr lang="en-US" dirty="0">
                <a:solidFill>
                  <a:srgbClr val="FF0000"/>
                </a:solidFill>
              </a:rPr>
              <a:t>  </a:t>
            </a:r>
            <a:r>
              <a:rPr lang="en-US" b="1" dirty="0"/>
              <a:t>2</a:t>
            </a:r>
            <a:r>
              <a:rPr lang="en-US" b="1" baseline="30000" dirty="0"/>
              <a:t>3 </a:t>
            </a:r>
            <a:r>
              <a:rPr lang="en-US" b="1" dirty="0"/>
              <a:t>frames*2</a:t>
            </a:r>
            <a:r>
              <a:rPr lang="en-US" b="1" baseline="30000" dirty="0"/>
              <a:t>3</a:t>
            </a:r>
            <a:r>
              <a:rPr lang="en-US" b="1" dirty="0"/>
              <a:t> bytes/frame = 2</a:t>
            </a:r>
            <a:r>
              <a:rPr lang="en-US" b="1" baseline="30000" dirty="0"/>
              <a:t>6</a:t>
            </a:r>
            <a:r>
              <a:rPr lang="en-US" b="1" dirty="0"/>
              <a:t> bytes.  log(2</a:t>
            </a:r>
            <a:r>
              <a:rPr lang="en-US" b="1" baseline="30000" dirty="0"/>
              <a:t>6</a:t>
            </a:r>
            <a:r>
              <a:rPr lang="en-US" b="1" dirty="0"/>
              <a:t>) = 6 bits</a:t>
            </a:r>
          </a:p>
          <a:p>
            <a:endParaRPr lang="en-US" dirty="0"/>
          </a:p>
          <a:p>
            <a:r>
              <a:rPr lang="en-US" dirty="0"/>
              <a:t>How many bits are required for the virtual address?</a:t>
            </a:r>
          </a:p>
          <a:p>
            <a:endParaRPr lang="en-US" dirty="0"/>
          </a:p>
          <a:p>
            <a:r>
              <a:rPr lang="en-US" b="1" dirty="0"/>
              <a:t>The page table has 16 entries.  16 pages*2</a:t>
            </a:r>
            <a:r>
              <a:rPr lang="en-US" b="1" baseline="30000" dirty="0"/>
              <a:t>3 </a:t>
            </a:r>
            <a:r>
              <a:rPr lang="en-US" b="1" dirty="0"/>
              <a:t>bytes/page = 2</a:t>
            </a:r>
            <a:r>
              <a:rPr lang="en-US" b="1" baseline="30000" dirty="0"/>
              <a:t>7</a:t>
            </a:r>
            <a:r>
              <a:rPr lang="en-US" b="1" dirty="0"/>
              <a:t> bytes</a:t>
            </a:r>
          </a:p>
          <a:p>
            <a:r>
              <a:rPr lang="en-US" b="1" dirty="0"/>
              <a:t>log(2</a:t>
            </a:r>
            <a:r>
              <a:rPr lang="en-US" b="1" baseline="30000" dirty="0"/>
              <a:t>7</a:t>
            </a:r>
            <a:r>
              <a:rPr lang="en-US" b="1" dirty="0"/>
              <a:t>) = 7 bits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i="1" dirty="0"/>
              <a:t>Frames and pages are the same size</a:t>
            </a:r>
          </a:p>
        </p:txBody>
      </p:sp>
    </p:spTree>
    <p:extLst>
      <p:ext uri="{BB962C8B-B14F-4D97-AF65-F5344CB8AC3E}">
        <p14:creationId xmlns:p14="http://schemas.microsoft.com/office/powerpoint/2010/main" val="1520286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677A8-E773-4DBC-8D33-69DB18282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-1325563"/>
            <a:ext cx="1065911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Step 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C2665-A8CB-034A-A7CB-54E74B07BE3E}"/>
              </a:ext>
            </a:extLst>
          </p:cNvPr>
          <p:cNvSpPr txBox="1"/>
          <p:nvPr/>
        </p:nvSpPr>
        <p:spPr>
          <a:xfrm>
            <a:off x="794084" y="818147"/>
            <a:ext cx="10419348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program consisting of 2,000,000 instructions is executed running at a 1 GHz clock rate.  The program uses the following  mix of instructions:  40% R-type,  20% </a:t>
            </a:r>
            <a:r>
              <a:rPr lang="en-US" dirty="0" err="1"/>
              <a:t>ldur</a:t>
            </a:r>
            <a:r>
              <a:rPr lang="en-US" dirty="0"/>
              <a:t>, 10% </a:t>
            </a:r>
            <a:r>
              <a:rPr lang="en-US" dirty="0" err="1"/>
              <a:t>stur</a:t>
            </a:r>
            <a:r>
              <a:rPr lang="en-US" dirty="0"/>
              <a:t>,  30% </a:t>
            </a:r>
            <a:r>
              <a:rPr lang="en-US" dirty="0" err="1"/>
              <a:t>cbz</a:t>
            </a:r>
            <a:r>
              <a:rPr lang="en-US" dirty="0"/>
              <a:t>.  </a:t>
            </a:r>
            <a:r>
              <a:rPr lang="en-US" dirty="0" err="1"/>
              <a:t>Cbz</a:t>
            </a:r>
            <a:r>
              <a:rPr lang="en-US" dirty="0"/>
              <a:t> and LDUR have a CPI of 5, STUR and R-type have a CPI of 4.</a:t>
            </a:r>
          </a:p>
          <a:p>
            <a:endParaRPr lang="en-US" dirty="0"/>
          </a:p>
          <a:p>
            <a:r>
              <a:rPr lang="en-US" dirty="0"/>
              <a:t>What is the average CPI?</a:t>
            </a:r>
          </a:p>
          <a:p>
            <a:endParaRPr lang="en-US" dirty="0"/>
          </a:p>
          <a:p>
            <a:r>
              <a:rPr lang="en-US" b="1" dirty="0"/>
              <a:t>5*(0.3+0.2) + 4*(0.4+0.1) = 4.5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How long does it take to execute the program?</a:t>
            </a:r>
          </a:p>
          <a:p>
            <a:endParaRPr lang="en-US" dirty="0"/>
          </a:p>
          <a:p>
            <a:r>
              <a:rPr lang="en-US" b="1" dirty="0"/>
              <a:t>4.5 cycles / instruction * 2e6 instructions /program / (1e9 cycles/second) = 0.009 seconds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What is the speedup if CBZ is improved to a CPI of 3?</a:t>
            </a:r>
          </a:p>
          <a:p>
            <a:endParaRPr lang="en-US" dirty="0"/>
          </a:p>
          <a:p>
            <a:r>
              <a:rPr lang="en-US" b="1" dirty="0"/>
              <a:t>Speedup = old time / new time = (CPI*IC*cycle time)</a:t>
            </a:r>
            <a:r>
              <a:rPr lang="en-US" b="1" baseline="-25000" dirty="0"/>
              <a:t>old</a:t>
            </a:r>
            <a:r>
              <a:rPr lang="en-US" b="1" dirty="0"/>
              <a:t> / (CPI*IC*cycle time)</a:t>
            </a:r>
            <a:r>
              <a:rPr lang="en-US" b="1" baseline="-25000" dirty="0"/>
              <a:t>new </a:t>
            </a:r>
            <a:r>
              <a:rPr lang="en-US" b="1" dirty="0"/>
              <a:t>  </a:t>
            </a:r>
          </a:p>
          <a:p>
            <a:endParaRPr lang="en-US" b="1" dirty="0"/>
          </a:p>
          <a:p>
            <a:r>
              <a:rPr lang="en-US" b="1" dirty="0"/>
              <a:t>The only thing that changes is the CPI, so speedup will be a ratio of CPI</a:t>
            </a:r>
            <a:r>
              <a:rPr lang="en-US" b="1" baseline="-25000" dirty="0"/>
              <a:t> old</a:t>
            </a:r>
            <a:r>
              <a:rPr lang="en-US" b="1" dirty="0"/>
              <a:t> / CPI</a:t>
            </a:r>
            <a:r>
              <a:rPr lang="en-US" b="1" baseline="-25000" dirty="0"/>
              <a:t> new</a:t>
            </a:r>
          </a:p>
          <a:p>
            <a:endParaRPr lang="en-US" b="1" dirty="0"/>
          </a:p>
          <a:p>
            <a:r>
              <a:rPr lang="en-US" b="1" dirty="0"/>
              <a:t>New CPI = 0.3*3 + 0.2*5 + (0.4+0.1)*4 = 0.9+1+2 = 3.9</a:t>
            </a:r>
          </a:p>
          <a:p>
            <a:endParaRPr lang="en-US" b="1" dirty="0"/>
          </a:p>
          <a:p>
            <a:r>
              <a:rPr lang="en-US" b="1" dirty="0"/>
              <a:t>Speedup = 4.5/3.9 = 1.15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4607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0E653-1004-4A80-A482-B2B5D6077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-1325563"/>
            <a:ext cx="1065911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15 Step 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2816C2-62B5-E347-AF86-48C22A566B1E}"/>
              </a:ext>
            </a:extLst>
          </p:cNvPr>
          <p:cNvSpPr/>
          <p:nvPr/>
        </p:nvSpPr>
        <p:spPr>
          <a:xfrm>
            <a:off x="860854" y="436776"/>
            <a:ext cx="8122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Main memory contains a total of 2</a:t>
            </a:r>
            <a:r>
              <a:rPr lang="en-US" baseline="30000" dirty="0"/>
              <a:t>3</a:t>
            </a:r>
            <a:r>
              <a:rPr lang="en-US" dirty="0"/>
              <a:t> frames and each frame is 2</a:t>
            </a:r>
            <a:r>
              <a:rPr lang="en-US" baseline="30000" dirty="0"/>
              <a:t>3</a:t>
            </a:r>
            <a:r>
              <a:rPr lang="en-US" dirty="0"/>
              <a:t> bytes.  The page table is as follows.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CAD022F-223C-E24F-846C-A96C247E4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793670"/>
              </p:ext>
            </p:extLst>
          </p:nvPr>
        </p:nvGraphicFramePr>
        <p:xfrm>
          <a:off x="858109" y="1226155"/>
          <a:ext cx="2935415" cy="518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556">
                  <a:extLst>
                    <a:ext uri="{9D8B030D-6E8A-4147-A177-3AD203B41FA5}">
                      <a16:colId xmlns:a16="http://schemas.microsoft.com/office/drawing/2014/main" val="4003980875"/>
                    </a:ext>
                  </a:extLst>
                </a:gridCol>
                <a:gridCol w="617838">
                  <a:extLst>
                    <a:ext uri="{9D8B030D-6E8A-4147-A177-3AD203B41FA5}">
                      <a16:colId xmlns:a16="http://schemas.microsoft.com/office/drawing/2014/main" val="135763709"/>
                    </a:ext>
                  </a:extLst>
                </a:gridCol>
                <a:gridCol w="1594021">
                  <a:extLst>
                    <a:ext uri="{9D8B030D-6E8A-4147-A177-3AD203B41FA5}">
                      <a16:colId xmlns:a16="http://schemas.microsoft.com/office/drawing/2014/main" val="3796127488"/>
                    </a:ext>
                  </a:extLst>
                </a:gridCol>
              </a:tblGrid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Valid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Frame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079533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364509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623140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889105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290562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584322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664409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783777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408367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891931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602491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122371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986551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107711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904357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237020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63186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35E83BE-88EC-8948-8D21-F196A956EEA1}"/>
              </a:ext>
            </a:extLst>
          </p:cNvPr>
          <p:cNvSpPr txBox="1"/>
          <p:nvPr/>
        </p:nvSpPr>
        <p:spPr>
          <a:xfrm>
            <a:off x="4102444" y="1226155"/>
            <a:ext cx="75994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bits are required for the offset?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/>
              <a:t>A frame is 2</a:t>
            </a:r>
            <a:r>
              <a:rPr lang="en-US" b="1" baseline="30000" dirty="0"/>
              <a:t>3</a:t>
            </a:r>
            <a:r>
              <a:rPr lang="en-US" b="1" dirty="0"/>
              <a:t> bytes, so the offset is log(2</a:t>
            </a:r>
            <a:r>
              <a:rPr lang="en-US" b="1" baseline="30000" dirty="0"/>
              <a:t>3</a:t>
            </a:r>
            <a:r>
              <a:rPr lang="en-US" b="1" dirty="0"/>
              <a:t>) = 3 bits</a:t>
            </a:r>
          </a:p>
          <a:p>
            <a:endParaRPr lang="en-US" dirty="0"/>
          </a:p>
          <a:p>
            <a:r>
              <a:rPr lang="en-US" dirty="0"/>
              <a:t>How many bits are required for the physical address?</a:t>
            </a:r>
            <a:r>
              <a:rPr lang="en-US" dirty="0">
                <a:solidFill>
                  <a:srgbClr val="FF0000"/>
                </a:solidFill>
              </a:rPr>
              <a:t>  </a:t>
            </a:r>
            <a:r>
              <a:rPr lang="en-US" b="1" dirty="0"/>
              <a:t>2</a:t>
            </a:r>
            <a:r>
              <a:rPr lang="en-US" b="1" baseline="30000" dirty="0"/>
              <a:t>3 </a:t>
            </a:r>
            <a:r>
              <a:rPr lang="en-US" b="1" dirty="0"/>
              <a:t>frames*2</a:t>
            </a:r>
            <a:r>
              <a:rPr lang="en-US" b="1" baseline="30000" dirty="0"/>
              <a:t>3</a:t>
            </a:r>
            <a:r>
              <a:rPr lang="en-US" b="1" dirty="0"/>
              <a:t> bytes/frame = 2</a:t>
            </a:r>
            <a:r>
              <a:rPr lang="en-US" b="1" baseline="30000" dirty="0"/>
              <a:t>6</a:t>
            </a:r>
            <a:r>
              <a:rPr lang="en-US" b="1" dirty="0"/>
              <a:t> bytes.  log(2</a:t>
            </a:r>
            <a:r>
              <a:rPr lang="en-US" b="1" baseline="30000" dirty="0"/>
              <a:t>6</a:t>
            </a:r>
            <a:r>
              <a:rPr lang="en-US" b="1" dirty="0"/>
              <a:t>) = 6 bits</a:t>
            </a:r>
          </a:p>
          <a:p>
            <a:endParaRPr lang="en-US" dirty="0"/>
          </a:p>
          <a:p>
            <a:r>
              <a:rPr lang="en-US" dirty="0"/>
              <a:t>How many bits are required for the virtual address?</a:t>
            </a:r>
          </a:p>
          <a:p>
            <a:endParaRPr lang="en-US" dirty="0"/>
          </a:p>
          <a:p>
            <a:r>
              <a:rPr lang="en-US" b="1" dirty="0"/>
              <a:t>The page table has 16 entries.  16 pages*2</a:t>
            </a:r>
            <a:r>
              <a:rPr lang="en-US" b="1" baseline="30000" dirty="0"/>
              <a:t>3 </a:t>
            </a:r>
            <a:r>
              <a:rPr lang="en-US" b="1" dirty="0"/>
              <a:t>bytes/page = 2</a:t>
            </a:r>
            <a:r>
              <a:rPr lang="en-US" b="1" baseline="30000" dirty="0"/>
              <a:t>7</a:t>
            </a:r>
            <a:r>
              <a:rPr lang="en-US" b="1" dirty="0"/>
              <a:t> bytes</a:t>
            </a:r>
          </a:p>
          <a:p>
            <a:r>
              <a:rPr lang="en-US" b="1" dirty="0"/>
              <a:t>log(2</a:t>
            </a:r>
            <a:r>
              <a:rPr lang="en-US" b="1" baseline="30000" dirty="0"/>
              <a:t>7</a:t>
            </a:r>
            <a:r>
              <a:rPr lang="en-US" b="1" dirty="0"/>
              <a:t>) = 7 bits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i="1" dirty="0"/>
              <a:t>Frames and pages are the same size</a:t>
            </a:r>
          </a:p>
          <a:p>
            <a:endParaRPr lang="en-US" b="1" i="1" dirty="0"/>
          </a:p>
          <a:p>
            <a:r>
              <a:rPr lang="en-US" dirty="0"/>
              <a:t>Translate the virtual address 1000001 to a physical address.</a:t>
            </a:r>
          </a:p>
        </p:txBody>
      </p:sp>
    </p:spTree>
    <p:extLst>
      <p:ext uri="{BB962C8B-B14F-4D97-AF65-F5344CB8AC3E}">
        <p14:creationId xmlns:p14="http://schemas.microsoft.com/office/powerpoint/2010/main" val="22460636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05DB-4BC4-4A89-BA63-F5E4756D7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-1325563"/>
            <a:ext cx="1065911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15 Step 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2816C2-62B5-E347-AF86-48C22A566B1E}"/>
              </a:ext>
            </a:extLst>
          </p:cNvPr>
          <p:cNvSpPr/>
          <p:nvPr/>
        </p:nvSpPr>
        <p:spPr>
          <a:xfrm>
            <a:off x="860854" y="436776"/>
            <a:ext cx="8122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Main memory contains a total of 2</a:t>
            </a:r>
            <a:r>
              <a:rPr lang="en-US" baseline="30000" dirty="0"/>
              <a:t>3</a:t>
            </a:r>
            <a:r>
              <a:rPr lang="en-US" dirty="0"/>
              <a:t> frames and each frame is 2</a:t>
            </a:r>
            <a:r>
              <a:rPr lang="en-US" baseline="30000" dirty="0"/>
              <a:t>3</a:t>
            </a:r>
            <a:r>
              <a:rPr lang="en-US" dirty="0"/>
              <a:t> bytes.  The page table is as follows.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CAD022F-223C-E24F-846C-A96C247E4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576516"/>
              </p:ext>
            </p:extLst>
          </p:nvPr>
        </p:nvGraphicFramePr>
        <p:xfrm>
          <a:off x="858109" y="1226155"/>
          <a:ext cx="2935415" cy="518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556">
                  <a:extLst>
                    <a:ext uri="{9D8B030D-6E8A-4147-A177-3AD203B41FA5}">
                      <a16:colId xmlns:a16="http://schemas.microsoft.com/office/drawing/2014/main" val="4003980875"/>
                    </a:ext>
                  </a:extLst>
                </a:gridCol>
                <a:gridCol w="617838">
                  <a:extLst>
                    <a:ext uri="{9D8B030D-6E8A-4147-A177-3AD203B41FA5}">
                      <a16:colId xmlns:a16="http://schemas.microsoft.com/office/drawing/2014/main" val="135763709"/>
                    </a:ext>
                  </a:extLst>
                </a:gridCol>
                <a:gridCol w="1594021">
                  <a:extLst>
                    <a:ext uri="{9D8B030D-6E8A-4147-A177-3AD203B41FA5}">
                      <a16:colId xmlns:a16="http://schemas.microsoft.com/office/drawing/2014/main" val="3796127488"/>
                    </a:ext>
                  </a:extLst>
                </a:gridCol>
              </a:tblGrid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Valid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Frame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079533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364509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623140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889105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290562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584322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664409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783777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408367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891931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602491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122371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986551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107711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904357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237020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63186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35E83BE-88EC-8948-8D21-F196A956EEA1}"/>
              </a:ext>
            </a:extLst>
          </p:cNvPr>
          <p:cNvSpPr txBox="1"/>
          <p:nvPr/>
        </p:nvSpPr>
        <p:spPr>
          <a:xfrm>
            <a:off x="4102444" y="1226155"/>
            <a:ext cx="759940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bits are required for the offset?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/>
              <a:t>A frame is 2</a:t>
            </a:r>
            <a:r>
              <a:rPr lang="en-US" b="1" baseline="30000" dirty="0"/>
              <a:t>3</a:t>
            </a:r>
            <a:r>
              <a:rPr lang="en-US" b="1" dirty="0"/>
              <a:t> bytes, so the offset is log(2</a:t>
            </a:r>
            <a:r>
              <a:rPr lang="en-US" b="1" baseline="30000" dirty="0"/>
              <a:t>3</a:t>
            </a:r>
            <a:r>
              <a:rPr lang="en-US" b="1" dirty="0"/>
              <a:t>) = 3 bits</a:t>
            </a:r>
          </a:p>
          <a:p>
            <a:endParaRPr lang="en-US" dirty="0"/>
          </a:p>
          <a:p>
            <a:r>
              <a:rPr lang="en-US" dirty="0"/>
              <a:t>How many bits are required for the physical address?</a:t>
            </a:r>
            <a:r>
              <a:rPr lang="en-US" dirty="0">
                <a:solidFill>
                  <a:srgbClr val="FF0000"/>
                </a:solidFill>
              </a:rPr>
              <a:t>  </a:t>
            </a:r>
            <a:r>
              <a:rPr lang="en-US" b="1" dirty="0"/>
              <a:t>2</a:t>
            </a:r>
            <a:r>
              <a:rPr lang="en-US" b="1" baseline="30000" dirty="0"/>
              <a:t>3 </a:t>
            </a:r>
            <a:r>
              <a:rPr lang="en-US" b="1" dirty="0"/>
              <a:t>frames*2</a:t>
            </a:r>
            <a:r>
              <a:rPr lang="en-US" b="1" baseline="30000" dirty="0"/>
              <a:t>3</a:t>
            </a:r>
            <a:r>
              <a:rPr lang="en-US" b="1" dirty="0"/>
              <a:t> bytes/frame = 2</a:t>
            </a:r>
            <a:r>
              <a:rPr lang="en-US" b="1" baseline="30000" dirty="0"/>
              <a:t>6</a:t>
            </a:r>
            <a:r>
              <a:rPr lang="en-US" b="1" dirty="0"/>
              <a:t> bytes.  log(2</a:t>
            </a:r>
            <a:r>
              <a:rPr lang="en-US" b="1" baseline="30000" dirty="0"/>
              <a:t>6</a:t>
            </a:r>
            <a:r>
              <a:rPr lang="en-US" b="1" dirty="0"/>
              <a:t>) = 6 bits</a:t>
            </a:r>
          </a:p>
          <a:p>
            <a:endParaRPr lang="en-US" dirty="0"/>
          </a:p>
          <a:p>
            <a:r>
              <a:rPr lang="en-US" dirty="0"/>
              <a:t>How many bits are required for the virtual address?</a:t>
            </a:r>
          </a:p>
          <a:p>
            <a:endParaRPr lang="en-US" dirty="0"/>
          </a:p>
          <a:p>
            <a:r>
              <a:rPr lang="en-US" b="1" dirty="0"/>
              <a:t>The page table has 16 entries.  16 pages*2</a:t>
            </a:r>
            <a:r>
              <a:rPr lang="en-US" b="1" baseline="30000" dirty="0"/>
              <a:t>3 </a:t>
            </a:r>
            <a:r>
              <a:rPr lang="en-US" b="1" dirty="0"/>
              <a:t>bytes/page = 2</a:t>
            </a:r>
            <a:r>
              <a:rPr lang="en-US" b="1" baseline="30000" dirty="0"/>
              <a:t>7</a:t>
            </a:r>
            <a:r>
              <a:rPr lang="en-US" b="1" dirty="0"/>
              <a:t> bytes</a:t>
            </a:r>
          </a:p>
          <a:p>
            <a:r>
              <a:rPr lang="en-US" b="1" dirty="0"/>
              <a:t>log(2</a:t>
            </a:r>
            <a:r>
              <a:rPr lang="en-US" b="1" baseline="30000" dirty="0"/>
              <a:t>7</a:t>
            </a:r>
            <a:r>
              <a:rPr lang="en-US" b="1" dirty="0"/>
              <a:t>) = 7 bits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i="1" dirty="0"/>
              <a:t>Frames and pages are the same size</a:t>
            </a:r>
          </a:p>
          <a:p>
            <a:endParaRPr lang="en-US" b="1" i="1" dirty="0"/>
          </a:p>
          <a:p>
            <a:r>
              <a:rPr lang="en-US" dirty="0"/>
              <a:t>Translate the virtual address </a:t>
            </a:r>
            <a:r>
              <a:rPr lang="en-US" b="1" dirty="0"/>
              <a:t>1000001</a:t>
            </a:r>
            <a:r>
              <a:rPr lang="en-US" dirty="0"/>
              <a:t> to a physical address.</a:t>
            </a:r>
          </a:p>
          <a:p>
            <a:endParaRPr lang="en-US" dirty="0"/>
          </a:p>
          <a:p>
            <a:r>
              <a:rPr lang="en-US" b="1" dirty="0"/>
              <a:t>1000 001 -&gt; offset = 001, page = 1000 = 8</a:t>
            </a:r>
          </a:p>
          <a:p>
            <a:r>
              <a:rPr lang="en-US" b="1" dirty="0"/>
              <a:t>Frame = 0 = 000</a:t>
            </a:r>
          </a:p>
          <a:p>
            <a:r>
              <a:rPr lang="en-US" b="1" dirty="0"/>
              <a:t>Physical address = 000 001 = 000001</a:t>
            </a:r>
          </a:p>
        </p:txBody>
      </p:sp>
    </p:spTree>
    <p:extLst>
      <p:ext uri="{BB962C8B-B14F-4D97-AF65-F5344CB8AC3E}">
        <p14:creationId xmlns:p14="http://schemas.microsoft.com/office/powerpoint/2010/main" val="11430473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F38D4-3F4B-904F-85B3-2778DC58E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Flynn’s Taxonomy</a:t>
            </a:r>
          </a:p>
        </p:txBody>
      </p:sp>
      <p:pic>
        <p:nvPicPr>
          <p:cNvPr id="4" name="Picture 3" descr="Please contact instructor for more information on this image.">
            <a:extLst>
              <a:ext uri="{FF2B5EF4-FFF2-40B4-BE49-F238E27FC236}">
                <a16:creationId xmlns:a16="http://schemas.microsoft.com/office/drawing/2014/main" id="{FCB454D2-85FC-9946-8ECE-3277F6360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725" y="1690688"/>
            <a:ext cx="9988550" cy="42946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14B452-A781-654F-B296-43F8D8EF0788}"/>
              </a:ext>
            </a:extLst>
          </p:cNvPr>
          <p:cNvSpPr txBox="1"/>
          <p:nvPr/>
        </p:nvSpPr>
        <p:spPr>
          <a:xfrm>
            <a:off x="4217529" y="5167312"/>
            <a:ext cx="3547251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 “processor” that does this.  But fault tolerance and having multiple computers operating on the same data could fall into this category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FC4428-BF71-F647-AC2E-44EBD2728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67250" y="4317458"/>
            <a:ext cx="1641796" cy="64981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9052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F38D4-3F4B-904F-85B3-2778DC58E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Flynn’s Taxonomy</a:t>
            </a:r>
          </a:p>
        </p:txBody>
      </p:sp>
      <p:pic>
        <p:nvPicPr>
          <p:cNvPr id="4" name="Picture 3" descr="Please contact instructor for more information on this image.">
            <a:extLst>
              <a:ext uri="{FF2B5EF4-FFF2-40B4-BE49-F238E27FC236}">
                <a16:creationId xmlns:a16="http://schemas.microsoft.com/office/drawing/2014/main" id="{FCB454D2-85FC-9946-8ECE-3277F6360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725" y="1690688"/>
            <a:ext cx="9988550" cy="42946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FC4428-BF71-F647-AC2E-44EBD2728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64780" y="4328888"/>
            <a:ext cx="1641796" cy="64981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14B452-A781-654F-B296-43F8D8EF0788}"/>
              </a:ext>
            </a:extLst>
          </p:cNvPr>
          <p:cNvSpPr txBox="1"/>
          <p:nvPr/>
        </p:nvSpPr>
        <p:spPr>
          <a:xfrm>
            <a:off x="7155039" y="5202554"/>
            <a:ext cx="354725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Single program, multiple data</a:t>
            </a:r>
          </a:p>
          <a:p>
            <a:r>
              <a:rPr lang="en-US" dirty="0"/>
              <a:t>Shared memory processing</a:t>
            </a:r>
          </a:p>
        </p:txBody>
      </p:sp>
    </p:spTree>
    <p:extLst>
      <p:ext uri="{BB962C8B-B14F-4D97-AF65-F5344CB8AC3E}">
        <p14:creationId xmlns:p14="http://schemas.microsoft.com/office/powerpoint/2010/main" val="16052815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F38D4-3F4B-904F-85B3-2778DC58E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Flynn’s Taxonomy</a:t>
            </a:r>
          </a:p>
        </p:txBody>
      </p:sp>
      <p:pic>
        <p:nvPicPr>
          <p:cNvPr id="4" name="Picture 3" descr="Please contact instructor for more information on this image.">
            <a:extLst>
              <a:ext uri="{FF2B5EF4-FFF2-40B4-BE49-F238E27FC236}">
                <a16:creationId xmlns:a16="http://schemas.microsoft.com/office/drawing/2014/main" id="{FCB454D2-85FC-9946-8ECE-3277F6360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725" y="1690688"/>
            <a:ext cx="9988550" cy="42946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FC4428-BF71-F647-AC2E-44EBD2728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64780" y="4328888"/>
            <a:ext cx="1641796" cy="64981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14B452-A781-654F-B296-43F8D8EF0788}"/>
              </a:ext>
            </a:extLst>
          </p:cNvPr>
          <p:cNvSpPr txBox="1"/>
          <p:nvPr/>
        </p:nvSpPr>
        <p:spPr>
          <a:xfrm>
            <a:off x="7155039" y="5202554"/>
            <a:ext cx="4823601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Single program, multiple data</a:t>
            </a:r>
          </a:p>
          <a:p>
            <a:endParaRPr lang="en-US" dirty="0"/>
          </a:p>
          <a:p>
            <a:r>
              <a:rPr lang="en-US" dirty="0"/>
              <a:t>multiple processors networked together to accomplish a task</a:t>
            </a:r>
          </a:p>
        </p:txBody>
      </p:sp>
    </p:spTree>
    <p:extLst>
      <p:ext uri="{BB962C8B-B14F-4D97-AF65-F5344CB8AC3E}">
        <p14:creationId xmlns:p14="http://schemas.microsoft.com/office/powerpoint/2010/main" val="32184171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F38D4-3F4B-904F-85B3-2778DC58E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Flynn’s Taxonomy</a:t>
            </a:r>
          </a:p>
        </p:txBody>
      </p:sp>
      <p:pic>
        <p:nvPicPr>
          <p:cNvPr id="4" name="Picture 3" descr="Please contact instructor for more information on this image.">
            <a:extLst>
              <a:ext uri="{FF2B5EF4-FFF2-40B4-BE49-F238E27FC236}">
                <a16:creationId xmlns:a16="http://schemas.microsoft.com/office/drawing/2014/main" id="{FCB454D2-85FC-9946-8ECE-3277F6360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725" y="1690688"/>
            <a:ext cx="9988550" cy="42946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FC4428-BF71-F647-AC2E-44EBD2728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64780" y="4328888"/>
            <a:ext cx="1641796" cy="64981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14B452-A781-654F-B296-43F8D8EF0788}"/>
              </a:ext>
            </a:extLst>
          </p:cNvPr>
          <p:cNvSpPr txBox="1"/>
          <p:nvPr/>
        </p:nvSpPr>
        <p:spPr>
          <a:xfrm>
            <a:off x="6511149" y="5167312"/>
            <a:ext cx="5570361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Shared memory processing</a:t>
            </a:r>
          </a:p>
          <a:p>
            <a:r>
              <a:rPr lang="en-US" dirty="0"/>
              <a:t>	multiple cores</a:t>
            </a:r>
          </a:p>
          <a:p>
            <a:r>
              <a:rPr lang="en-US" dirty="0"/>
              <a:t>	threading</a:t>
            </a:r>
          </a:p>
          <a:p>
            <a:r>
              <a:rPr lang="en-US" dirty="0"/>
              <a:t>	single physical address space for all processors</a:t>
            </a:r>
          </a:p>
        </p:txBody>
      </p:sp>
    </p:spTree>
    <p:extLst>
      <p:ext uri="{BB962C8B-B14F-4D97-AF65-F5344CB8AC3E}">
        <p14:creationId xmlns:p14="http://schemas.microsoft.com/office/powerpoint/2010/main" val="4235426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9D4A2A34-EC72-BD42-BD4F-0674B16B47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0571" y="345718"/>
            <a:ext cx="10347214" cy="1144891"/>
          </a:xfrm>
        </p:spPr>
        <p:txBody>
          <a:bodyPr vert="horz" wrap="square" lIns="0" tIns="3527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defTabSz="914406">
              <a:tabLst>
                <a:tab pos="0" algn="l"/>
                <a:tab pos="414772" algn="l"/>
                <a:tab pos="829544" algn="l"/>
                <a:tab pos="1244316" algn="l"/>
                <a:tab pos="1659087" algn="l"/>
                <a:tab pos="2073859" algn="l"/>
                <a:tab pos="2488631" algn="l"/>
                <a:tab pos="2903403" algn="l"/>
                <a:tab pos="3318175" algn="l"/>
                <a:tab pos="3732947" algn="l"/>
                <a:tab pos="4147718" algn="l"/>
                <a:tab pos="4562490" algn="l"/>
                <a:tab pos="4977262" algn="l"/>
                <a:tab pos="5392034" algn="l"/>
                <a:tab pos="5806806" algn="l"/>
                <a:tab pos="6221578" algn="l"/>
                <a:tab pos="6636349" algn="l"/>
                <a:tab pos="7051121" algn="l"/>
                <a:tab pos="7465893" algn="l"/>
                <a:tab pos="7880665" algn="l"/>
                <a:tab pos="8295437" algn="l"/>
              </a:tabLst>
              <a:defRPr/>
            </a:pPr>
            <a:r>
              <a:rPr lang="en-US" altLang="en-US" dirty="0"/>
              <a:t>Multiplexor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997632" y="851513"/>
            <a:ext cx="7974268" cy="4765461"/>
          </a:xfrm>
        </p:spPr>
        <p:txBody>
          <a:bodyPr vert="horz" lIns="91440" tIns="21397" rIns="0" bIns="0" rtlCol="0" anchor="ctr">
            <a:normAutofit/>
          </a:bodyPr>
          <a:lstStyle/>
          <a:p>
            <a:pPr marL="0" indent="0">
              <a:spcBef>
                <a:spcPts val="838"/>
              </a:spcBef>
              <a:buSzPct val="45000"/>
              <a:buNone/>
              <a:tabLst>
                <a:tab pos="163307" algn="l"/>
                <a:tab pos="249193" algn="l"/>
                <a:tab pos="597579" algn="l"/>
                <a:tab pos="945966" algn="l"/>
                <a:tab pos="1294352" algn="l"/>
                <a:tab pos="1642739" algn="l"/>
                <a:tab pos="1991125" algn="l"/>
                <a:tab pos="2339511" algn="l"/>
                <a:tab pos="2687898" algn="l"/>
                <a:tab pos="3036284" algn="l"/>
                <a:tab pos="3384671" algn="l"/>
                <a:tab pos="3733057" algn="l"/>
                <a:tab pos="4081443" algn="l"/>
                <a:tab pos="4429830" algn="l"/>
                <a:tab pos="4778216" algn="l"/>
                <a:tab pos="5126603" algn="l"/>
                <a:tab pos="5474989" algn="l"/>
                <a:tab pos="5823375" algn="l"/>
                <a:tab pos="6171762" algn="l"/>
                <a:tab pos="6520148" algn="l"/>
                <a:tab pos="6868535" algn="l"/>
              </a:tabLst>
            </a:pPr>
            <a:r>
              <a:rPr lang="en-US" altLang="en-US" sz="2400" b="1" dirty="0">
                <a:solidFill>
                  <a:srgbClr val="C00000"/>
                </a:solidFill>
              </a:rPr>
              <a:t>Multiplexor circuit</a:t>
            </a:r>
          </a:p>
          <a:p>
            <a:pPr marL="776611" lvl="1" indent="-391935">
              <a:spcBef>
                <a:spcPts val="838"/>
              </a:spcBef>
              <a:buSzPct val="100000"/>
              <a:buFont typeface="+mj-lt"/>
              <a:buAutoNum type="arabicPeriod"/>
              <a:tabLst>
                <a:tab pos="163307" algn="l"/>
                <a:tab pos="249193" algn="l"/>
                <a:tab pos="597579" algn="l"/>
                <a:tab pos="945966" algn="l"/>
                <a:tab pos="1294352" algn="l"/>
                <a:tab pos="1642739" algn="l"/>
                <a:tab pos="1991125" algn="l"/>
                <a:tab pos="2339511" algn="l"/>
                <a:tab pos="2687898" algn="l"/>
                <a:tab pos="3036284" algn="l"/>
                <a:tab pos="3384671" algn="l"/>
                <a:tab pos="3733057" algn="l"/>
                <a:tab pos="4081443" algn="l"/>
                <a:tab pos="4429830" algn="l"/>
                <a:tab pos="4778216" algn="l"/>
                <a:tab pos="5126603" algn="l"/>
                <a:tab pos="5474989" algn="l"/>
                <a:tab pos="5823375" algn="l"/>
                <a:tab pos="6171762" algn="l"/>
                <a:tab pos="6520148" algn="l"/>
                <a:tab pos="6868535" algn="l"/>
              </a:tabLst>
            </a:pPr>
            <a:r>
              <a:rPr lang="en-US" altLang="en-US" sz="2200" b="1" i="1" dirty="0"/>
              <a:t>Selects</a:t>
            </a:r>
            <a:r>
              <a:rPr lang="en-US" altLang="en-US" sz="2200" b="1" dirty="0"/>
              <a:t> one data channel (from many input channels)</a:t>
            </a:r>
          </a:p>
          <a:p>
            <a:pPr marL="776611" lvl="1" indent="-391935">
              <a:spcBef>
                <a:spcPts val="838"/>
              </a:spcBef>
              <a:buSzPct val="100000"/>
              <a:buFont typeface="+mj-lt"/>
              <a:buAutoNum type="arabicPeriod"/>
              <a:tabLst>
                <a:tab pos="163307" algn="l"/>
                <a:tab pos="249193" algn="l"/>
                <a:tab pos="597579" algn="l"/>
                <a:tab pos="945966" algn="l"/>
                <a:tab pos="1294352" algn="l"/>
                <a:tab pos="1642739" algn="l"/>
                <a:tab pos="1991125" algn="l"/>
                <a:tab pos="2339511" algn="l"/>
                <a:tab pos="2687898" algn="l"/>
                <a:tab pos="3036284" algn="l"/>
                <a:tab pos="3384671" algn="l"/>
                <a:tab pos="3733057" algn="l"/>
                <a:tab pos="4081443" algn="l"/>
                <a:tab pos="4429830" algn="l"/>
                <a:tab pos="4778216" algn="l"/>
                <a:tab pos="5126603" algn="l"/>
                <a:tab pos="5474989" algn="l"/>
                <a:tab pos="5823375" algn="l"/>
                <a:tab pos="6171762" algn="l"/>
                <a:tab pos="6520148" algn="l"/>
                <a:tab pos="6868535" algn="l"/>
              </a:tabLst>
            </a:pPr>
            <a:r>
              <a:rPr lang="en-US" altLang="en-US" sz="2200" b="1" i="1" dirty="0"/>
              <a:t>Maps </a:t>
            </a:r>
            <a:r>
              <a:rPr lang="en-US" altLang="en-US" sz="2200" b="1" dirty="0"/>
              <a:t>the selected channel to the output channel</a:t>
            </a:r>
          </a:p>
          <a:p>
            <a:pPr marL="0" indent="0">
              <a:spcBef>
                <a:spcPts val="838"/>
              </a:spcBef>
              <a:buSzPct val="100000"/>
              <a:buNone/>
              <a:tabLst>
                <a:tab pos="163307" algn="l"/>
                <a:tab pos="249193" algn="l"/>
                <a:tab pos="597579" algn="l"/>
                <a:tab pos="945966" algn="l"/>
                <a:tab pos="1294352" algn="l"/>
                <a:tab pos="1642739" algn="l"/>
                <a:tab pos="1991125" algn="l"/>
                <a:tab pos="2339511" algn="l"/>
                <a:tab pos="2687898" algn="l"/>
                <a:tab pos="3036284" algn="l"/>
                <a:tab pos="3384671" algn="l"/>
                <a:tab pos="3733057" algn="l"/>
                <a:tab pos="4081443" algn="l"/>
                <a:tab pos="4429830" algn="l"/>
                <a:tab pos="4778216" algn="l"/>
                <a:tab pos="5126603" algn="l"/>
                <a:tab pos="5474989" algn="l"/>
                <a:tab pos="5823375" algn="l"/>
                <a:tab pos="6171762" algn="l"/>
                <a:tab pos="6520148" algn="l"/>
                <a:tab pos="6868535" algn="l"/>
              </a:tabLst>
            </a:pPr>
            <a:endParaRPr lang="en-US" altLang="en-US" sz="2200" b="1" i="1" dirty="0"/>
          </a:p>
          <a:p>
            <a:pPr marL="0" indent="0">
              <a:spcBef>
                <a:spcPts val="838"/>
              </a:spcBef>
              <a:buSzPct val="100000"/>
              <a:buNone/>
              <a:tabLst>
                <a:tab pos="163307" algn="l"/>
                <a:tab pos="249193" algn="l"/>
                <a:tab pos="597579" algn="l"/>
                <a:tab pos="945966" algn="l"/>
                <a:tab pos="1294352" algn="l"/>
                <a:tab pos="1642739" algn="l"/>
                <a:tab pos="1991125" algn="l"/>
                <a:tab pos="2339511" algn="l"/>
                <a:tab pos="2687898" algn="l"/>
                <a:tab pos="3036284" algn="l"/>
                <a:tab pos="3384671" algn="l"/>
                <a:tab pos="3733057" algn="l"/>
                <a:tab pos="4081443" algn="l"/>
                <a:tab pos="4429830" algn="l"/>
                <a:tab pos="4778216" algn="l"/>
                <a:tab pos="5126603" algn="l"/>
                <a:tab pos="5474989" algn="l"/>
                <a:tab pos="5823375" algn="l"/>
                <a:tab pos="6171762" algn="l"/>
                <a:tab pos="6520148" algn="l"/>
                <a:tab pos="6868535" algn="l"/>
              </a:tabLst>
            </a:pPr>
            <a:endParaRPr lang="en-US" altLang="en-US" sz="2200" b="1" i="1" dirty="0"/>
          </a:p>
          <a:p>
            <a:pPr marL="0" indent="0">
              <a:spcBef>
                <a:spcPts val="838"/>
              </a:spcBef>
              <a:buSzPct val="100000"/>
              <a:buNone/>
              <a:tabLst>
                <a:tab pos="163307" algn="l"/>
                <a:tab pos="249193" algn="l"/>
                <a:tab pos="597579" algn="l"/>
                <a:tab pos="945966" algn="l"/>
                <a:tab pos="1294352" algn="l"/>
                <a:tab pos="1642739" algn="l"/>
                <a:tab pos="1991125" algn="l"/>
                <a:tab pos="2339511" algn="l"/>
                <a:tab pos="2687898" algn="l"/>
                <a:tab pos="3036284" algn="l"/>
                <a:tab pos="3384671" algn="l"/>
                <a:tab pos="3733057" algn="l"/>
                <a:tab pos="4081443" algn="l"/>
                <a:tab pos="4429830" algn="l"/>
                <a:tab pos="4778216" algn="l"/>
                <a:tab pos="5126603" algn="l"/>
                <a:tab pos="5474989" algn="l"/>
                <a:tab pos="5823375" algn="l"/>
                <a:tab pos="6171762" algn="l"/>
                <a:tab pos="6520148" algn="l"/>
                <a:tab pos="6868535" algn="l"/>
              </a:tabLst>
            </a:pPr>
            <a:endParaRPr lang="en-US" altLang="en-US" sz="2200" b="1" i="1" dirty="0"/>
          </a:p>
          <a:p>
            <a:pPr marL="0" indent="0">
              <a:spcBef>
                <a:spcPts val="838"/>
              </a:spcBef>
              <a:buSzPct val="100000"/>
              <a:buNone/>
              <a:tabLst>
                <a:tab pos="163307" algn="l"/>
                <a:tab pos="249193" algn="l"/>
                <a:tab pos="597579" algn="l"/>
                <a:tab pos="945966" algn="l"/>
                <a:tab pos="1294352" algn="l"/>
                <a:tab pos="1642739" algn="l"/>
                <a:tab pos="1991125" algn="l"/>
                <a:tab pos="2339511" algn="l"/>
                <a:tab pos="2687898" algn="l"/>
                <a:tab pos="3036284" algn="l"/>
                <a:tab pos="3384671" algn="l"/>
                <a:tab pos="3733057" algn="l"/>
                <a:tab pos="4081443" algn="l"/>
                <a:tab pos="4429830" algn="l"/>
                <a:tab pos="4778216" algn="l"/>
                <a:tab pos="5126603" algn="l"/>
                <a:tab pos="5474989" algn="l"/>
                <a:tab pos="5823375" algn="l"/>
                <a:tab pos="6171762" algn="l"/>
                <a:tab pos="6520148" algn="l"/>
                <a:tab pos="6868535" algn="l"/>
              </a:tabLst>
            </a:pPr>
            <a:endParaRPr lang="en-US" altLang="en-US" sz="2200" b="1" i="1" dirty="0"/>
          </a:p>
          <a:p>
            <a:pPr marL="0" indent="0">
              <a:spcBef>
                <a:spcPts val="838"/>
              </a:spcBef>
              <a:buSzPct val="100000"/>
              <a:buNone/>
              <a:tabLst>
                <a:tab pos="163307" algn="l"/>
                <a:tab pos="249193" algn="l"/>
                <a:tab pos="597579" algn="l"/>
                <a:tab pos="945966" algn="l"/>
                <a:tab pos="1294352" algn="l"/>
                <a:tab pos="1642739" algn="l"/>
                <a:tab pos="1991125" algn="l"/>
                <a:tab pos="2339511" algn="l"/>
                <a:tab pos="2687898" algn="l"/>
                <a:tab pos="3036284" algn="l"/>
                <a:tab pos="3384671" algn="l"/>
                <a:tab pos="3733057" algn="l"/>
                <a:tab pos="4081443" algn="l"/>
                <a:tab pos="4429830" algn="l"/>
                <a:tab pos="4778216" algn="l"/>
                <a:tab pos="5126603" algn="l"/>
                <a:tab pos="5474989" algn="l"/>
                <a:tab pos="5823375" algn="l"/>
                <a:tab pos="6171762" algn="l"/>
                <a:tab pos="6520148" algn="l"/>
                <a:tab pos="6868535" algn="l"/>
              </a:tabLst>
            </a:pPr>
            <a:endParaRPr lang="en-US" altLang="en-US" sz="2200" b="1" i="1" dirty="0"/>
          </a:p>
          <a:p>
            <a:pPr marL="0" indent="0">
              <a:spcBef>
                <a:spcPts val="838"/>
              </a:spcBef>
              <a:buSzPct val="100000"/>
              <a:buNone/>
              <a:tabLst>
                <a:tab pos="163307" algn="l"/>
                <a:tab pos="249193" algn="l"/>
                <a:tab pos="597579" algn="l"/>
                <a:tab pos="945966" algn="l"/>
                <a:tab pos="1294352" algn="l"/>
                <a:tab pos="1642739" algn="l"/>
                <a:tab pos="1991125" algn="l"/>
                <a:tab pos="2339511" algn="l"/>
                <a:tab pos="2687898" algn="l"/>
                <a:tab pos="3036284" algn="l"/>
                <a:tab pos="3384671" algn="l"/>
                <a:tab pos="3733057" algn="l"/>
                <a:tab pos="4081443" algn="l"/>
                <a:tab pos="4429830" algn="l"/>
                <a:tab pos="4778216" algn="l"/>
                <a:tab pos="5126603" algn="l"/>
                <a:tab pos="5474989" algn="l"/>
                <a:tab pos="5823375" algn="l"/>
                <a:tab pos="6171762" algn="l"/>
                <a:tab pos="6520148" algn="l"/>
                <a:tab pos="6868535" algn="l"/>
              </a:tabLst>
            </a:pPr>
            <a:endParaRPr lang="en-US" altLang="en-US" sz="2200" b="1" i="1" dirty="0"/>
          </a:p>
        </p:txBody>
      </p:sp>
      <p:graphicFrame>
        <p:nvGraphicFramePr>
          <p:cNvPr id="4" name="Object 5" descr="Please contact instructor for more information on this image.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6680478"/>
              </p:ext>
            </p:extLst>
          </p:nvPr>
        </p:nvGraphicFramePr>
        <p:xfrm>
          <a:off x="2881667" y="2945109"/>
          <a:ext cx="3788321" cy="34439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6620799" imgH="4514286" progId="Paint.Picture">
                  <p:embed/>
                </p:oleObj>
              </mc:Choice>
              <mc:Fallback>
                <p:oleObj name="Bitmap Image" r:id="rId3" imgW="6620799" imgH="4514286" progId="Paint.Picture">
                  <p:embed/>
                  <p:pic>
                    <p:nvPicPr>
                      <p:cNvPr id="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1667" y="2945109"/>
                        <a:ext cx="3788321" cy="34439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977350" y="2890796"/>
            <a:ext cx="3162489" cy="1519473"/>
          </a:xfrm>
          <a:prstGeom prst="rect">
            <a:avLst/>
          </a:prstGeom>
          <a:solidFill>
            <a:srgbClr val="FFFFCC"/>
          </a:solidFill>
        </p:spPr>
        <p:txBody>
          <a:bodyPr wrap="square" lIns="69677" tIns="34839" rIns="69677" bIns="34839" rtlCol="0">
            <a:spAutoFit/>
          </a:bodyPr>
          <a:lstStyle/>
          <a:p>
            <a:pPr>
              <a:spcAft>
                <a:spcPts val="457"/>
              </a:spcAft>
            </a:pPr>
            <a:r>
              <a:rPr lang="en-US" b="1" dirty="0"/>
              <a:t>Sum-of-Products circuit</a:t>
            </a:r>
          </a:p>
          <a:p>
            <a:r>
              <a:rPr lang="en-US" dirty="0"/>
              <a:t>D</a:t>
            </a:r>
            <a:r>
              <a:rPr lang="en-US" baseline="-25000" dirty="0"/>
              <a:t>1</a:t>
            </a:r>
            <a:r>
              <a:rPr lang="en-US" dirty="0"/>
              <a:t> … D</a:t>
            </a:r>
            <a:r>
              <a:rPr lang="en-US" baseline="-25000" dirty="0"/>
              <a:t>4</a:t>
            </a:r>
            <a:r>
              <a:rPr lang="en-US" dirty="0"/>
              <a:t>:  Data channels</a:t>
            </a:r>
          </a:p>
          <a:p>
            <a:r>
              <a:rPr lang="en-US" dirty="0"/>
              <a:t>A, B:	Control lines</a:t>
            </a:r>
          </a:p>
          <a:p>
            <a:r>
              <a:rPr lang="en-US" dirty="0"/>
              <a:t>F:	Output channel</a:t>
            </a:r>
          </a:p>
          <a:p>
            <a:r>
              <a:rPr lang="en-US" dirty="0"/>
              <a:t>n control lines allows 2</a:t>
            </a:r>
            <a:r>
              <a:rPr lang="en-US" baseline="30000" dirty="0"/>
              <a:t>n</a:t>
            </a:r>
            <a:r>
              <a:rPr lang="en-US" dirty="0"/>
              <a:t> inputs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1365" y="5642103"/>
            <a:ext cx="3369866" cy="716689"/>
          </a:xfrm>
          <a:prstGeom prst="rect">
            <a:avLst/>
          </a:prstGeom>
          <a:noFill/>
        </p:spPr>
        <p:txBody>
          <a:bodyPr wrap="square" lIns="69677" tIns="34839" rIns="69677" bIns="34839" rtlCol="0">
            <a:spAutoFit/>
          </a:bodyPr>
          <a:lstStyle/>
          <a:p>
            <a:r>
              <a:rPr lang="en-US" sz="2100" b="1" dirty="0">
                <a:solidFill>
                  <a:srgbClr val="FF00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Example:  </a:t>
            </a:r>
            <a:r>
              <a:rPr lang="en-US" sz="2100" dirty="0">
                <a:solidFill>
                  <a:srgbClr val="FF00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To select </a:t>
            </a:r>
            <a:r>
              <a:rPr lang="en-US" sz="2100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D</a:t>
            </a:r>
            <a:r>
              <a:rPr lang="en-US" sz="2100" baseline="-25000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sz="2100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:  A,B=0</a:t>
            </a:r>
            <a:endParaRPr lang="en-US" sz="2100" b="1" dirty="0">
              <a:solidFill>
                <a:srgbClr val="FF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592523" y="2890796"/>
            <a:ext cx="2384827" cy="3303295"/>
            <a:chOff x="4510087" y="3186566"/>
            <a:chExt cx="3505199" cy="3641271"/>
          </a:xfrm>
        </p:grpSpPr>
        <p:sp>
          <p:nvSpPr>
            <p:cNvPr id="3" name="Rounded Rectangle 2"/>
            <p:cNvSpPr/>
            <p:nvPr/>
          </p:nvSpPr>
          <p:spPr>
            <a:xfrm>
              <a:off x="4510087" y="3186566"/>
              <a:ext cx="1524000" cy="669471"/>
            </a:xfrm>
            <a:prstGeom prst="roundRect">
              <a:avLst/>
            </a:prstGeom>
            <a:solidFill>
              <a:srgbClr val="FF00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6034088" y="3521302"/>
              <a:ext cx="1981198" cy="3306535"/>
              <a:chOff x="6034088" y="3521302"/>
              <a:chExt cx="1981198" cy="3306535"/>
            </a:xfrm>
          </p:grpSpPr>
          <p:cxnSp>
            <p:nvCxnSpPr>
              <p:cNvPr id="7" name="Elbow Connector 6"/>
              <p:cNvCxnSpPr>
                <a:endCxn id="3" idx="3"/>
              </p:cNvCxnSpPr>
              <p:nvPr/>
            </p:nvCxnSpPr>
            <p:spPr>
              <a:xfrm rot="16200000" flipV="1">
                <a:off x="5295219" y="4260171"/>
                <a:ext cx="3306535" cy="1828798"/>
              </a:xfrm>
              <a:prstGeom prst="bentConnector2">
                <a:avLst/>
              </a:prstGeom>
              <a:ln w="28575">
                <a:solidFill>
                  <a:srgbClr val="FF00FF"/>
                </a:solidFill>
                <a:prstDash val="lgDash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7862885" y="6827837"/>
                <a:ext cx="152401" cy="0"/>
              </a:xfrm>
              <a:prstGeom prst="line">
                <a:avLst/>
              </a:prstGeom>
              <a:ln w="28575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930126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75CBC-9AF9-4773-B275-4263EBB63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40" y="-1142040"/>
            <a:ext cx="10967040" cy="1142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2 Step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16BA6F-32EA-8546-8959-F4FFEFEDC543}"/>
              </a:ext>
            </a:extLst>
          </p:cNvPr>
          <p:cNvSpPr txBox="1"/>
          <p:nvPr/>
        </p:nvSpPr>
        <p:spPr>
          <a:xfrm>
            <a:off x="548640" y="960120"/>
            <a:ext cx="870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you need a multiplexor to choose one of 16 inputs, how many control lines do you need?</a:t>
            </a:r>
          </a:p>
        </p:txBody>
      </p:sp>
    </p:spTree>
    <p:extLst>
      <p:ext uri="{BB962C8B-B14F-4D97-AF65-F5344CB8AC3E}">
        <p14:creationId xmlns:p14="http://schemas.microsoft.com/office/powerpoint/2010/main" val="3550333681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LightSeedLeftStep">
      <a:dk1>
        <a:srgbClr val="000000"/>
      </a:dk1>
      <a:lt1>
        <a:srgbClr val="FFFFFF"/>
      </a:lt1>
      <a:dk2>
        <a:srgbClr val="1F2D37"/>
      </a:dk2>
      <a:lt2>
        <a:srgbClr val="E4E2E8"/>
      </a:lt2>
      <a:accent1>
        <a:srgbClr val="9AA67D"/>
      </a:accent1>
      <a:accent2>
        <a:srgbClr val="A9A273"/>
      </a:accent2>
      <a:accent3>
        <a:srgbClr val="BB9B81"/>
      </a:accent3>
      <a:accent4>
        <a:srgbClr val="BA827F"/>
      </a:accent4>
      <a:accent5>
        <a:srgbClr val="C492A4"/>
      </a:accent5>
      <a:accent6>
        <a:srgbClr val="BA7FAD"/>
      </a:accent6>
      <a:hlink>
        <a:srgbClr val="7E69AE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1837</TotalTime>
  <Words>5398</Words>
  <Application>Microsoft Macintosh PowerPoint</Application>
  <PresentationFormat>Widescreen</PresentationFormat>
  <Paragraphs>1162</Paragraphs>
  <Slides>75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1" baseType="lpstr">
      <vt:lpstr>Arial</vt:lpstr>
      <vt:lpstr>Calibri</vt:lpstr>
      <vt:lpstr>Gill Sans Nova</vt:lpstr>
      <vt:lpstr>Times New Roman</vt:lpstr>
      <vt:lpstr>ConfettiVTI</vt:lpstr>
      <vt:lpstr>Bitmap Image</vt:lpstr>
      <vt:lpstr>Final Exam Review,  Part 1</vt:lpstr>
      <vt:lpstr>What’s on the Final</vt:lpstr>
      <vt:lpstr>Example Problem Step 1</vt:lpstr>
      <vt:lpstr>Example Problem Step 2</vt:lpstr>
      <vt:lpstr>Example Problem Step 3</vt:lpstr>
      <vt:lpstr>Example Problem Step 4</vt:lpstr>
      <vt:lpstr>Example Problem Step 5</vt:lpstr>
      <vt:lpstr>Multiplexor</vt:lpstr>
      <vt:lpstr>Example Problem 2 Step 1</vt:lpstr>
      <vt:lpstr>Example Problem 2 Step 2</vt:lpstr>
      <vt:lpstr>Decoder</vt:lpstr>
      <vt:lpstr>Example Problem 3 Step 1</vt:lpstr>
      <vt:lpstr>Example Problem 3 Step 2</vt:lpstr>
      <vt:lpstr>Example Problem 3 Step 3</vt:lpstr>
      <vt:lpstr>Comparator</vt:lpstr>
      <vt:lpstr>Majority vote circuit</vt:lpstr>
      <vt:lpstr>Example Problem 4 Step 1</vt:lpstr>
      <vt:lpstr>Example Problem 4 Step 2</vt:lpstr>
      <vt:lpstr>Example Problem 5 Step 1</vt:lpstr>
      <vt:lpstr>Example Problem 5 Step 2</vt:lpstr>
      <vt:lpstr>Example Problem 6 Step 1</vt:lpstr>
      <vt:lpstr>Example Problem 6 Step 2</vt:lpstr>
      <vt:lpstr>Example Problem 6 Step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Flags and Conditions</vt:lpstr>
      <vt:lpstr>PowerPoint Presentation</vt:lpstr>
      <vt:lpstr>Example Problem 7 Step 2 </vt:lpstr>
      <vt:lpstr>Example Problem 8 Step 1</vt:lpstr>
      <vt:lpstr>Example Problem 8 Step 2</vt:lpstr>
      <vt:lpstr>Example Problem 8 Step 2</vt:lpstr>
      <vt:lpstr>Example Problem 8 Step 2</vt:lpstr>
      <vt:lpstr>Example Problem 9 Step 1</vt:lpstr>
      <vt:lpstr>Example Problem 9 Step 2</vt:lpstr>
      <vt:lpstr>Example Problem 9 Step 1</vt:lpstr>
      <vt:lpstr>Example Problem 9 Step 1</vt:lpstr>
      <vt:lpstr>PowerPoint Presentation</vt:lpstr>
      <vt:lpstr>Example Problem 10 Step 2</vt:lpstr>
      <vt:lpstr>Example Problem 10 Step 3</vt:lpstr>
      <vt:lpstr>Example Problem 10 Step 4</vt:lpstr>
      <vt:lpstr>Example Problem 10 Step 5</vt:lpstr>
      <vt:lpstr>Example Problem 10 Step 6</vt:lpstr>
      <vt:lpstr>PowerPoint Presentation</vt:lpstr>
      <vt:lpstr>Example Problem 11 Step 2</vt:lpstr>
      <vt:lpstr>PowerPoint Presentation</vt:lpstr>
      <vt:lpstr>Example Problem 12 Step 2</vt:lpstr>
      <vt:lpstr>Example Problem 12 Step 3</vt:lpstr>
      <vt:lpstr>PowerPoint Presentation</vt:lpstr>
      <vt:lpstr>PowerPoint Presentation</vt:lpstr>
      <vt:lpstr>PowerPoint Presentation</vt:lpstr>
      <vt:lpstr>PowerPoint Presentation</vt:lpstr>
      <vt:lpstr>Branch Prediction</vt:lpstr>
      <vt:lpstr>Branch Prediction</vt:lpstr>
      <vt:lpstr>Branch Prediction</vt:lpstr>
      <vt:lpstr>Branch Prediction</vt:lpstr>
      <vt:lpstr>Branch Prediction</vt:lpstr>
      <vt:lpstr>PowerPoint Presentation</vt:lpstr>
      <vt:lpstr>PowerPoint Presentation</vt:lpstr>
      <vt:lpstr>PowerPoint Presentation</vt:lpstr>
      <vt:lpstr>PowerPoint Presentation</vt:lpstr>
      <vt:lpstr>Example Problem 15 Step 1</vt:lpstr>
      <vt:lpstr>Example Problem 15 Step 2</vt:lpstr>
      <vt:lpstr>Example Problem 15 Step 3</vt:lpstr>
      <vt:lpstr>Example Problem 15 Step 4</vt:lpstr>
      <vt:lpstr>Flynn’s Taxonomy</vt:lpstr>
      <vt:lpstr>Flynn’s Taxonomy</vt:lpstr>
      <vt:lpstr>Flynn’s Taxonomy</vt:lpstr>
      <vt:lpstr>Flynn’s Taxonomy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Exam Review,  Part 1</dc:title>
  <dc:creator>Resch,Cheryl</dc:creator>
  <cp:lastModifiedBy>Resch,Cheryl</cp:lastModifiedBy>
  <cp:revision>43</cp:revision>
  <dcterms:created xsi:type="dcterms:W3CDTF">2021-12-04T19:52:04Z</dcterms:created>
  <dcterms:modified xsi:type="dcterms:W3CDTF">2022-12-07T02:06:31Z</dcterms:modified>
</cp:coreProperties>
</file>